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1" r:id="rId1"/>
  </p:sldMasterIdLst>
  <p:notesMasterIdLst>
    <p:notesMasterId r:id="rId18"/>
  </p:notesMasterIdLst>
  <p:sldIdLst>
    <p:sldId id="284" r:id="rId2"/>
    <p:sldId id="297" r:id="rId3"/>
    <p:sldId id="299" r:id="rId4"/>
    <p:sldId id="270" r:id="rId5"/>
    <p:sldId id="259" r:id="rId6"/>
    <p:sldId id="260" r:id="rId7"/>
    <p:sldId id="267" r:id="rId8"/>
    <p:sldId id="271" r:id="rId9"/>
    <p:sldId id="274" r:id="rId10"/>
    <p:sldId id="298" r:id="rId11"/>
    <p:sldId id="289" r:id="rId12"/>
    <p:sldId id="301" r:id="rId13"/>
    <p:sldId id="272" r:id="rId14"/>
    <p:sldId id="286" r:id="rId15"/>
    <p:sldId id="300" r:id="rId16"/>
    <p:sldId id="283"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5" orient="horz" pos="480" userDrawn="1">
          <p15:clr>
            <a:srgbClr val="A4A3A4"/>
          </p15:clr>
        </p15:guide>
        <p15:guide id="6" pos="576" userDrawn="1">
          <p15:clr>
            <a:srgbClr val="A4A3A4"/>
          </p15:clr>
        </p15:guide>
        <p15:guide id="7" pos="7136" userDrawn="1">
          <p15:clr>
            <a:srgbClr val="A4A3A4"/>
          </p15:clr>
        </p15:guide>
        <p15:guide id="8" orient="horz"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0017"/>
    <a:srgbClr val="808080"/>
    <a:srgbClr val="FFFFFF"/>
    <a:srgbClr val="20273C"/>
    <a:srgbClr val="ACBFC7"/>
    <a:srgbClr val="6A7B81"/>
    <a:srgbClr val="AFABA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89298" autoAdjust="0"/>
  </p:normalViewPr>
  <p:slideViewPr>
    <p:cSldViewPr snapToGrid="0" snapToObjects="1" showGuides="1">
      <p:cViewPr varScale="1">
        <p:scale>
          <a:sx n="73" d="100"/>
          <a:sy n="73" d="100"/>
        </p:scale>
        <p:origin x="614" y="77"/>
      </p:cViewPr>
      <p:guideLst>
        <p:guide orient="horz" pos="2160"/>
        <p:guide pos="3840"/>
        <p:guide orient="horz" pos="480"/>
        <p:guide pos="576"/>
        <p:guide pos="7136"/>
        <p:guide orient="horz"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Lato Regular"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Lato Regular" charset="0"/>
              </a:defRPr>
            </a:lvl1pPr>
          </a:lstStyle>
          <a:p>
            <a:fld id="{B11C18F2-A854-E142-8663-43CA0FDB2820}" type="datetimeFigureOut">
              <a:rPr lang="en-US" smtClean="0"/>
              <a:pPr/>
              <a:t>11/27/2018</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Lato Regular"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Lato Regular" charset="0"/>
              </a:defRPr>
            </a:lvl1pPr>
          </a:lstStyle>
          <a:p>
            <a:fld id="{18B1B13E-E819-3443-A749-19E065A9EF19}" type="slidenum">
              <a:rPr lang="en-US" smtClean="0"/>
              <a:pPr/>
              <a:t>‹#›</a:t>
            </a:fld>
            <a:endParaRPr lang="en-US" dirty="0"/>
          </a:p>
        </p:txBody>
      </p:sp>
    </p:spTree>
    <p:extLst>
      <p:ext uri="{BB962C8B-B14F-4D97-AF65-F5344CB8AC3E}">
        <p14:creationId xmlns:p14="http://schemas.microsoft.com/office/powerpoint/2010/main" val="341752401"/>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Lato Regular" charset="0"/>
        <a:ea typeface="+mn-ea"/>
        <a:cs typeface="+mn-cs"/>
      </a:defRPr>
    </a:lvl1pPr>
    <a:lvl2pPr marL="457200" algn="l" defTabSz="914400" rtl="0" eaLnBrk="1" latinLnBrk="0" hangingPunct="1">
      <a:defRPr sz="1200" b="0" i="0" kern="1200">
        <a:solidFill>
          <a:schemeClr val="tx1"/>
        </a:solidFill>
        <a:latin typeface="Lato Regular" charset="0"/>
        <a:ea typeface="+mn-ea"/>
        <a:cs typeface="+mn-cs"/>
      </a:defRPr>
    </a:lvl2pPr>
    <a:lvl3pPr marL="914400" algn="l" defTabSz="914400" rtl="0" eaLnBrk="1" latinLnBrk="0" hangingPunct="1">
      <a:defRPr sz="1200" b="0" i="0" kern="1200">
        <a:solidFill>
          <a:schemeClr val="tx1"/>
        </a:solidFill>
        <a:latin typeface="Lato Regular" charset="0"/>
        <a:ea typeface="+mn-ea"/>
        <a:cs typeface="+mn-cs"/>
      </a:defRPr>
    </a:lvl3pPr>
    <a:lvl4pPr marL="1371600" algn="l" defTabSz="914400" rtl="0" eaLnBrk="1" latinLnBrk="0" hangingPunct="1">
      <a:defRPr sz="1200" b="0" i="0" kern="1200">
        <a:solidFill>
          <a:schemeClr val="tx1"/>
        </a:solidFill>
        <a:latin typeface="Lato Regular" charset="0"/>
        <a:ea typeface="+mn-ea"/>
        <a:cs typeface="+mn-cs"/>
      </a:defRPr>
    </a:lvl4pPr>
    <a:lvl5pPr marL="1828800" algn="l" defTabSz="914400" rtl="0" eaLnBrk="1" latinLnBrk="0" hangingPunct="1">
      <a:defRPr sz="1200" b="0" i="0" kern="1200">
        <a:solidFill>
          <a:schemeClr val="tx1"/>
        </a:solidFill>
        <a:latin typeface="Lato Regular"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Intro</a:t>
            </a:r>
          </a:p>
        </p:txBody>
      </p:sp>
      <p:sp>
        <p:nvSpPr>
          <p:cNvPr id="4" name="Slide Number Placeholder 3"/>
          <p:cNvSpPr>
            <a:spLocks noGrp="1"/>
          </p:cNvSpPr>
          <p:nvPr>
            <p:ph type="sldNum" sz="quarter" idx="10"/>
          </p:nvPr>
        </p:nvSpPr>
        <p:spPr/>
        <p:txBody>
          <a:bodyPr/>
          <a:lstStyle/>
          <a:p>
            <a:fld id="{0ED8A9B0-80EF-A34D-B345-E2DEC5501E01}" type="slidenum">
              <a:rPr lang="en-US" smtClean="0"/>
              <a:t>1</a:t>
            </a:fld>
            <a:endParaRPr lang="en-US" dirty="0"/>
          </a:p>
        </p:txBody>
      </p:sp>
    </p:spTree>
    <p:extLst>
      <p:ext uri="{BB962C8B-B14F-4D97-AF65-F5344CB8AC3E}">
        <p14:creationId xmlns:p14="http://schemas.microsoft.com/office/powerpoint/2010/main" val="41014230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8B1B13E-E819-3443-A749-19E065A9EF19}" type="slidenum">
              <a:rPr lang="en-US" smtClean="0"/>
              <a:pPr/>
              <a:t>11</a:t>
            </a:fld>
            <a:endParaRPr lang="en-US" dirty="0"/>
          </a:p>
        </p:txBody>
      </p:sp>
    </p:spTree>
    <p:extLst>
      <p:ext uri="{BB962C8B-B14F-4D97-AF65-F5344CB8AC3E}">
        <p14:creationId xmlns:p14="http://schemas.microsoft.com/office/powerpoint/2010/main" val="34538066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8B1B13E-E819-3443-A749-19E065A9EF19}" type="slidenum">
              <a:rPr lang="en-US" smtClean="0"/>
              <a:pPr/>
              <a:t>12</a:t>
            </a:fld>
            <a:endParaRPr lang="en-US" dirty="0"/>
          </a:p>
        </p:txBody>
      </p:sp>
    </p:spTree>
    <p:extLst>
      <p:ext uri="{BB962C8B-B14F-4D97-AF65-F5344CB8AC3E}">
        <p14:creationId xmlns:p14="http://schemas.microsoft.com/office/powerpoint/2010/main" val="34684492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Lato Regular" charset="0"/>
                <a:ea typeface="+mn-ea"/>
                <a:cs typeface="+mn-cs"/>
              </a:rPr>
              <a:t>There is also a description of, and tasks assigned to the over-arching PowerForward Collaborative as well as the two spinoff working groups - the Planning Working Group and the Data Working Group</a:t>
            </a:r>
          </a:p>
          <a:p>
            <a:endParaRPr lang="en-US" dirty="0"/>
          </a:p>
        </p:txBody>
      </p:sp>
      <p:sp>
        <p:nvSpPr>
          <p:cNvPr id="4" name="Slide Number Placeholder 3"/>
          <p:cNvSpPr>
            <a:spLocks noGrp="1"/>
          </p:cNvSpPr>
          <p:nvPr>
            <p:ph type="sldNum" sz="quarter" idx="10"/>
          </p:nvPr>
        </p:nvSpPr>
        <p:spPr/>
        <p:txBody>
          <a:bodyPr/>
          <a:lstStyle/>
          <a:p>
            <a:fld id="{18B1B13E-E819-3443-A749-19E065A9EF19}" type="slidenum">
              <a:rPr lang="en-US" smtClean="0"/>
              <a:pPr/>
              <a:t>13</a:t>
            </a:fld>
            <a:endParaRPr lang="en-US" dirty="0"/>
          </a:p>
        </p:txBody>
      </p:sp>
    </p:spTree>
    <p:extLst>
      <p:ext uri="{BB962C8B-B14F-4D97-AF65-F5344CB8AC3E}">
        <p14:creationId xmlns:p14="http://schemas.microsoft.com/office/powerpoint/2010/main" val="5542981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Lato Regular" charset="0"/>
                <a:ea typeface="+mn-ea"/>
                <a:cs typeface="+mn-cs"/>
              </a:rPr>
              <a:t>There is also a description of, and tasks assigned to the over-arching PowerForward Collaborative as well as the two spinoff working groups - the Planning Working Group and the Data Working Group</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B1B13E-E819-3443-A749-19E065A9EF19}" type="slidenum">
              <a:rPr kumimoji="0" lang="en-US" sz="1200" b="0" i="0" u="none" strike="noStrike" kern="1200" cap="none" spc="0" normalizeH="0" baseline="0" noProof="0" smtClean="0">
                <a:ln>
                  <a:noFill/>
                </a:ln>
                <a:solidFill>
                  <a:prstClr val="black"/>
                </a:solidFill>
                <a:effectLst/>
                <a:uLnTx/>
                <a:uFillTx/>
                <a:latin typeface="Lato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Lato Regular" charset="0"/>
              <a:ea typeface="+mn-ea"/>
              <a:cs typeface="+mn-cs"/>
            </a:endParaRPr>
          </a:p>
        </p:txBody>
      </p:sp>
    </p:spTree>
    <p:extLst>
      <p:ext uri="{BB962C8B-B14F-4D97-AF65-F5344CB8AC3E}">
        <p14:creationId xmlns:p14="http://schemas.microsoft.com/office/powerpoint/2010/main" val="28285429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8B1B13E-E819-3443-A749-19E065A9EF19}" type="slidenum">
              <a:rPr lang="en-US" smtClean="0"/>
              <a:pPr/>
              <a:t>15</a:t>
            </a:fld>
            <a:endParaRPr lang="en-US" dirty="0"/>
          </a:p>
        </p:txBody>
      </p:sp>
    </p:spTree>
    <p:extLst>
      <p:ext uri="{BB962C8B-B14F-4D97-AF65-F5344CB8AC3E}">
        <p14:creationId xmlns:p14="http://schemas.microsoft.com/office/powerpoint/2010/main" val="22212819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D8A9B0-80EF-A34D-B345-E2DEC5501E01}" type="slidenum">
              <a:rPr lang="en-US" smtClean="0"/>
              <a:t>16</a:t>
            </a:fld>
            <a:endParaRPr lang="en-US" dirty="0"/>
          </a:p>
        </p:txBody>
      </p:sp>
    </p:spTree>
    <p:extLst>
      <p:ext uri="{BB962C8B-B14F-4D97-AF65-F5344CB8AC3E}">
        <p14:creationId xmlns:p14="http://schemas.microsoft.com/office/powerpoint/2010/main" val="10032637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PowerForward was built upon two pillars: Innovation and an Enhanced Customer Experience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BB19E607-0A9F-477B-9D38-05B5C557732C}" type="slidenum">
              <a:rPr lang="en-US" smtClean="0"/>
              <a:t>2</a:t>
            </a:fld>
            <a:endParaRPr lang="en-US" dirty="0"/>
          </a:p>
        </p:txBody>
      </p:sp>
    </p:spTree>
    <p:extLst>
      <p:ext uri="{BB962C8B-B14F-4D97-AF65-F5344CB8AC3E}">
        <p14:creationId xmlns:p14="http://schemas.microsoft.com/office/powerpoint/2010/main" val="18565908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b="0" i="0" kern="1200" dirty="0">
                <a:solidFill>
                  <a:schemeClr val="tx1"/>
                </a:solidFill>
                <a:effectLst/>
                <a:latin typeface="Lato Regular" charset="0"/>
                <a:ea typeface="+mn-ea"/>
                <a:cs typeface="+mn-cs"/>
              </a:rPr>
              <a:t>PROCESS:</a:t>
            </a:r>
          </a:p>
          <a:p>
            <a:pPr marL="171450" lvl="0" indent="-171450">
              <a:buFont typeface="Arial" panose="020B0604020202020204" pitchFamily="34" charset="0"/>
              <a:buChar char="•"/>
            </a:pPr>
            <a:r>
              <a:rPr lang="en-US" sz="1200" b="0" i="0" kern="1200" dirty="0">
                <a:solidFill>
                  <a:schemeClr val="tx1"/>
                </a:solidFill>
                <a:effectLst/>
                <a:latin typeface="Lato Regular" charset="0"/>
                <a:ea typeface="+mn-ea"/>
                <a:cs typeface="+mn-cs"/>
              </a:rPr>
              <a:t>In sum total, we had 127 speakers provide approximately 100 hours of education to the Commission and Staff during these three phases</a:t>
            </a:r>
          </a:p>
          <a:p>
            <a:pPr marL="171450" lvl="0" indent="-171450">
              <a:buFont typeface="Arial" panose="020B0604020202020204" pitchFamily="34" charset="0"/>
              <a:buChar char="•"/>
            </a:pPr>
            <a:r>
              <a:rPr lang="en-US" sz="1200" b="0" i="0" kern="1200" dirty="0">
                <a:solidFill>
                  <a:schemeClr val="tx1"/>
                </a:solidFill>
                <a:effectLst/>
                <a:latin typeface="Lato Regular" charset="0"/>
                <a:ea typeface="+mn-ea"/>
                <a:cs typeface="+mn-cs"/>
              </a:rPr>
              <a:t>We are grateful to our speakers, all of whom influenced, in one way or another, the Roadmap.</a:t>
            </a:r>
            <a:endParaRPr lang="en-US" dirty="0"/>
          </a:p>
        </p:txBody>
      </p:sp>
      <p:sp>
        <p:nvSpPr>
          <p:cNvPr id="4" name="Slide Number Placeholder 3"/>
          <p:cNvSpPr>
            <a:spLocks noGrp="1"/>
          </p:cNvSpPr>
          <p:nvPr>
            <p:ph type="sldNum" sz="quarter" idx="10"/>
          </p:nvPr>
        </p:nvSpPr>
        <p:spPr/>
        <p:txBody>
          <a:bodyPr/>
          <a:lstStyle/>
          <a:p>
            <a:fld id="{18B1B13E-E819-3443-A749-19E065A9EF19}" type="slidenum">
              <a:rPr lang="en-US" smtClean="0"/>
              <a:pPr/>
              <a:t>4</a:t>
            </a:fld>
            <a:endParaRPr lang="en-US" dirty="0"/>
          </a:p>
        </p:txBody>
      </p:sp>
    </p:spTree>
    <p:extLst>
      <p:ext uri="{BB962C8B-B14F-4D97-AF65-F5344CB8AC3E}">
        <p14:creationId xmlns:p14="http://schemas.microsoft.com/office/powerpoint/2010/main" val="18312711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0" i="0" kern="1200" dirty="0">
                <a:solidFill>
                  <a:schemeClr val="tx1"/>
                </a:solidFill>
                <a:effectLst/>
                <a:latin typeface="Lato Regular" charset="0"/>
                <a:ea typeface="+mn-ea"/>
                <a:cs typeface="+mn-cs"/>
              </a:rPr>
              <a:t>PROCESS:</a:t>
            </a:r>
          </a:p>
          <a:p>
            <a:pPr lvl="0"/>
            <a:endParaRPr lang="en-US" sz="1200" b="0" i="0" kern="1200" dirty="0">
              <a:solidFill>
                <a:schemeClr val="tx1"/>
              </a:solidFill>
              <a:effectLst/>
              <a:latin typeface="Lato Regular" charset="0"/>
              <a:ea typeface="+mn-ea"/>
              <a:cs typeface="+mn-cs"/>
            </a:endParaRPr>
          </a:p>
          <a:p>
            <a:pPr lvl="0"/>
            <a:r>
              <a:rPr lang="en-US" sz="1200" b="0" i="0" kern="1200" dirty="0">
                <a:solidFill>
                  <a:schemeClr val="tx1"/>
                </a:solidFill>
                <a:effectLst/>
                <a:latin typeface="Lato Regular" charset="0"/>
                <a:ea typeface="+mn-ea"/>
                <a:cs typeface="+mn-cs"/>
              </a:rPr>
              <a:t>How did we create this endeavor?</a:t>
            </a:r>
          </a:p>
          <a:p>
            <a:pPr marL="171450" lvl="0" indent="-171450">
              <a:buFont typeface="Arial" panose="020B0604020202020204" pitchFamily="34" charset="0"/>
              <a:buChar char="•"/>
            </a:pPr>
            <a:r>
              <a:rPr lang="en-US" sz="1200" b="0" i="0" kern="1200" dirty="0">
                <a:solidFill>
                  <a:schemeClr val="tx1"/>
                </a:solidFill>
                <a:effectLst/>
                <a:latin typeface="Lato Regular" charset="0"/>
                <a:ea typeface="+mn-ea"/>
                <a:cs typeface="+mn-cs"/>
              </a:rPr>
              <a:t>PowerForward consisted of three phases, all uniquely tailored to allow for the Commission to have a very thorough yet linear discussion about grid modernization</a:t>
            </a:r>
          </a:p>
          <a:p>
            <a:pPr marL="171450" lvl="0" indent="-171450">
              <a:buFont typeface="Arial" panose="020B0604020202020204" pitchFamily="34" charset="0"/>
              <a:buChar char="•"/>
            </a:pPr>
            <a:r>
              <a:rPr lang="en-US" sz="1200" b="0" i="0" kern="1200" dirty="0">
                <a:solidFill>
                  <a:schemeClr val="tx1"/>
                </a:solidFill>
                <a:effectLst/>
                <a:latin typeface="Lato Regular" charset="0"/>
                <a:ea typeface="+mn-ea"/>
                <a:cs typeface="+mn-cs"/>
              </a:rPr>
              <a:t>Phase I, A Glimpse of the Future, took place in April of 2017 and it presented the business case for advancing grid modernization in the State</a:t>
            </a:r>
          </a:p>
          <a:p>
            <a:pPr marL="171450" lvl="0" indent="-171450">
              <a:buFont typeface="Arial" panose="020B0604020202020204" pitchFamily="34" charset="0"/>
              <a:buChar char="•"/>
            </a:pPr>
            <a:r>
              <a:rPr lang="en-US" sz="1200" b="0" i="0" kern="1200" dirty="0">
                <a:solidFill>
                  <a:schemeClr val="tx1"/>
                </a:solidFill>
                <a:effectLst/>
                <a:latin typeface="Lato Regular" charset="0"/>
                <a:ea typeface="+mn-ea"/>
                <a:cs typeface="+mn-cs"/>
              </a:rPr>
              <a:t>Phase II, Exploring Technologies, took place in July of 2017, and in this phase the Commission conducted a deep dive into the engineering and architecture of the grid</a:t>
            </a:r>
          </a:p>
          <a:p>
            <a:pPr marL="171450" lvl="0" indent="-171450">
              <a:buFont typeface="Arial" panose="020B0604020202020204" pitchFamily="34" charset="0"/>
              <a:buChar char="•"/>
            </a:pPr>
            <a:r>
              <a:rPr lang="en-US" sz="1200" b="0" i="0" kern="1200" dirty="0">
                <a:solidFill>
                  <a:schemeClr val="tx1"/>
                </a:solidFill>
                <a:effectLst/>
                <a:latin typeface="Lato Regular" charset="0"/>
                <a:ea typeface="+mn-ea"/>
                <a:cs typeface="+mn-cs"/>
              </a:rPr>
              <a:t>Phase III, Ratemaking and Regulation, took place over a two week timeframe in March of 2018, and it explored topics that the Commission will have to grapple with when reviewing utility applications for grid investment like ratemaking, rate design, markets and cybersecurity</a:t>
            </a:r>
          </a:p>
          <a:p>
            <a:endParaRPr lang="en-US" dirty="0"/>
          </a:p>
        </p:txBody>
      </p:sp>
      <p:sp>
        <p:nvSpPr>
          <p:cNvPr id="4" name="Slide Number Placeholder 3"/>
          <p:cNvSpPr>
            <a:spLocks noGrp="1"/>
          </p:cNvSpPr>
          <p:nvPr>
            <p:ph type="sldNum" sz="quarter" idx="10"/>
          </p:nvPr>
        </p:nvSpPr>
        <p:spPr/>
        <p:txBody>
          <a:bodyPr/>
          <a:lstStyle/>
          <a:p>
            <a:fld id="{18B1B13E-E819-3443-A749-19E065A9EF19}" type="slidenum">
              <a:rPr lang="en-US" smtClean="0"/>
              <a:pPr/>
              <a:t>5</a:t>
            </a:fld>
            <a:endParaRPr lang="en-US" dirty="0"/>
          </a:p>
        </p:txBody>
      </p:sp>
    </p:spTree>
    <p:extLst>
      <p:ext uri="{BB962C8B-B14F-4D97-AF65-F5344CB8AC3E}">
        <p14:creationId xmlns:p14="http://schemas.microsoft.com/office/powerpoint/2010/main" val="38221359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b="0" i="0" kern="1200" dirty="0">
                <a:solidFill>
                  <a:schemeClr val="tx1"/>
                </a:solidFill>
                <a:effectLst/>
                <a:latin typeface="Lato Regular" charset="0"/>
                <a:ea typeface="+mn-ea"/>
                <a:cs typeface="+mn-cs"/>
              </a:rPr>
              <a:t>After all of this education, the Commission believed it was important to articulate certain foundational principles and objectives for the modern grid</a:t>
            </a:r>
          </a:p>
          <a:p>
            <a:pPr marL="171450" lvl="0" indent="-171450">
              <a:buFont typeface="Arial" panose="020B0604020202020204" pitchFamily="34" charset="0"/>
              <a:buChar char="•"/>
            </a:pPr>
            <a:r>
              <a:rPr lang="en-US" sz="1200" b="0" i="0" kern="1200" dirty="0">
                <a:solidFill>
                  <a:schemeClr val="tx1"/>
                </a:solidFill>
                <a:effectLst/>
                <a:latin typeface="Lato Regular" charset="0"/>
                <a:ea typeface="+mn-ea"/>
                <a:cs typeface="+mn-cs"/>
              </a:rPr>
              <a:t>Innovation is dynamic and constantly evolving, but these principles and objectives can be relied upon by policymakers and stakeholders going forward always</a:t>
            </a:r>
          </a:p>
          <a:p>
            <a:endParaRPr lang="en-US" dirty="0"/>
          </a:p>
        </p:txBody>
      </p:sp>
      <p:sp>
        <p:nvSpPr>
          <p:cNvPr id="4" name="Slide Number Placeholder 3"/>
          <p:cNvSpPr>
            <a:spLocks noGrp="1"/>
          </p:cNvSpPr>
          <p:nvPr>
            <p:ph type="sldNum" sz="quarter" idx="10"/>
          </p:nvPr>
        </p:nvSpPr>
        <p:spPr/>
        <p:txBody>
          <a:bodyPr/>
          <a:lstStyle/>
          <a:p>
            <a:fld id="{18B1B13E-E819-3443-A749-19E065A9EF19}" type="slidenum">
              <a:rPr lang="en-US" smtClean="0"/>
              <a:pPr/>
              <a:t>6</a:t>
            </a:fld>
            <a:endParaRPr lang="en-US" dirty="0"/>
          </a:p>
        </p:txBody>
      </p:sp>
    </p:spTree>
    <p:extLst>
      <p:ext uri="{BB962C8B-B14F-4D97-AF65-F5344CB8AC3E}">
        <p14:creationId xmlns:p14="http://schemas.microsoft.com/office/powerpoint/2010/main" val="27512172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0" i="0" kern="1200" dirty="0">
                <a:solidFill>
                  <a:schemeClr val="tx1"/>
                </a:solidFill>
                <a:effectLst/>
                <a:latin typeface="Lato Regular" charset="0"/>
                <a:ea typeface="+mn-ea"/>
                <a:cs typeface="+mn-cs"/>
              </a:rPr>
              <a:t>The four principles articulated in this Roadmap are:</a:t>
            </a:r>
          </a:p>
          <a:p>
            <a:pPr marL="628650" lvl="1" indent="-171450">
              <a:buFont typeface="Arial" panose="020B0604020202020204" pitchFamily="34" charset="0"/>
              <a:buChar char="•"/>
            </a:pPr>
            <a:r>
              <a:rPr lang="en-US" sz="1200" b="0" i="0" kern="1200" dirty="0">
                <a:solidFill>
                  <a:schemeClr val="tx1"/>
                </a:solidFill>
                <a:effectLst/>
                <a:latin typeface="Lato Regular" charset="0"/>
                <a:ea typeface="+mn-ea"/>
                <a:cs typeface="+mn-cs"/>
              </a:rPr>
              <a:t>Do No Harm</a:t>
            </a:r>
          </a:p>
          <a:p>
            <a:pPr marL="628650" lvl="1" indent="-171450">
              <a:buFont typeface="Arial" panose="020B0604020202020204" pitchFamily="34" charset="0"/>
              <a:buChar char="•"/>
            </a:pPr>
            <a:r>
              <a:rPr lang="en-US" sz="1200" b="0" i="0" kern="1200" dirty="0">
                <a:solidFill>
                  <a:schemeClr val="tx1"/>
                </a:solidFill>
                <a:effectLst/>
                <a:latin typeface="Lato Regular" charset="0"/>
                <a:ea typeface="+mn-ea"/>
                <a:cs typeface="+mn-cs"/>
              </a:rPr>
              <a:t>Provide Net Value to Customers</a:t>
            </a:r>
          </a:p>
          <a:p>
            <a:pPr marL="628650" lvl="1" indent="-171450">
              <a:buFont typeface="Arial" panose="020B0604020202020204" pitchFamily="34" charset="0"/>
              <a:buChar char="•"/>
            </a:pPr>
            <a:r>
              <a:rPr lang="en-US" sz="1200" b="0" i="0" kern="1200" dirty="0">
                <a:solidFill>
                  <a:schemeClr val="tx1"/>
                </a:solidFill>
                <a:effectLst/>
                <a:latin typeface="Lato Regular" charset="0"/>
                <a:ea typeface="+mn-ea"/>
                <a:cs typeface="+mn-cs"/>
              </a:rPr>
              <a:t>Create an Environment that Fosters Innovation, and</a:t>
            </a:r>
          </a:p>
          <a:p>
            <a:pPr marL="628650" lvl="1" indent="-171450">
              <a:buFont typeface="Arial" panose="020B0604020202020204" pitchFamily="34" charset="0"/>
              <a:buChar char="•"/>
            </a:pPr>
            <a:r>
              <a:rPr lang="en-US" sz="1200" b="0" i="0" kern="1200" dirty="0">
                <a:solidFill>
                  <a:schemeClr val="tx1"/>
                </a:solidFill>
                <a:effectLst/>
                <a:latin typeface="Lato Regular" charset="0"/>
                <a:ea typeface="+mn-ea"/>
                <a:cs typeface="+mn-cs"/>
              </a:rPr>
              <a:t>Enhance the Experience for All</a:t>
            </a:r>
          </a:p>
          <a:p>
            <a:endParaRPr lang="en-US" dirty="0"/>
          </a:p>
        </p:txBody>
      </p:sp>
      <p:sp>
        <p:nvSpPr>
          <p:cNvPr id="4" name="Slide Number Placeholder 3"/>
          <p:cNvSpPr>
            <a:spLocks noGrp="1"/>
          </p:cNvSpPr>
          <p:nvPr>
            <p:ph type="sldNum" sz="quarter" idx="10"/>
          </p:nvPr>
        </p:nvSpPr>
        <p:spPr/>
        <p:txBody>
          <a:bodyPr/>
          <a:lstStyle/>
          <a:p>
            <a:fld id="{18B1B13E-E819-3443-A749-19E065A9EF19}" type="slidenum">
              <a:rPr lang="en-US" smtClean="0"/>
              <a:pPr/>
              <a:t>7</a:t>
            </a:fld>
            <a:endParaRPr lang="en-US" dirty="0"/>
          </a:p>
        </p:txBody>
      </p:sp>
    </p:spTree>
    <p:extLst>
      <p:ext uri="{BB962C8B-B14F-4D97-AF65-F5344CB8AC3E}">
        <p14:creationId xmlns:p14="http://schemas.microsoft.com/office/powerpoint/2010/main" val="13527726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0" i="0" kern="1200" dirty="0">
                <a:solidFill>
                  <a:schemeClr val="tx1"/>
                </a:solidFill>
                <a:effectLst/>
                <a:latin typeface="Lato Regular" charset="0"/>
                <a:ea typeface="+mn-ea"/>
                <a:cs typeface="+mn-cs"/>
              </a:rPr>
              <a:t>The four objectives, or desired outcomes from PUCO grid modernization decisions are:</a:t>
            </a:r>
          </a:p>
          <a:p>
            <a:pPr marL="628650" lvl="1" indent="-171450">
              <a:buFont typeface="Arial" panose="020B0604020202020204" pitchFamily="34" charset="0"/>
              <a:buChar char="•"/>
            </a:pPr>
            <a:r>
              <a:rPr lang="en-US" sz="1200" b="0" i="0" kern="1200" dirty="0">
                <a:solidFill>
                  <a:schemeClr val="tx1"/>
                </a:solidFill>
                <a:effectLst/>
                <a:latin typeface="Lato Regular" charset="0"/>
                <a:ea typeface="+mn-ea"/>
                <a:cs typeface="+mn-cs"/>
              </a:rPr>
              <a:t>A Strong Grid</a:t>
            </a:r>
          </a:p>
          <a:p>
            <a:pPr marL="628650" lvl="1" indent="-171450">
              <a:buFont typeface="Arial" panose="020B0604020202020204" pitchFamily="34" charset="0"/>
              <a:buChar char="•"/>
            </a:pPr>
            <a:r>
              <a:rPr lang="en-US" sz="1200" b="0" i="0" kern="1200" dirty="0">
                <a:solidFill>
                  <a:schemeClr val="tx1"/>
                </a:solidFill>
                <a:effectLst/>
                <a:latin typeface="Lato Regular" charset="0"/>
                <a:ea typeface="+mn-ea"/>
                <a:cs typeface="+mn-cs"/>
              </a:rPr>
              <a:t>The Grid as a Platform</a:t>
            </a:r>
          </a:p>
          <a:p>
            <a:pPr marL="628650" lvl="1" indent="-171450">
              <a:buFont typeface="Arial" panose="020B0604020202020204" pitchFamily="34" charset="0"/>
              <a:buChar char="•"/>
            </a:pPr>
            <a:r>
              <a:rPr lang="en-US" sz="1200" b="0" i="0" kern="1200" dirty="0">
                <a:solidFill>
                  <a:schemeClr val="tx1"/>
                </a:solidFill>
                <a:effectLst/>
                <a:latin typeface="Lato Regular" charset="0"/>
                <a:ea typeface="+mn-ea"/>
                <a:cs typeface="+mn-cs"/>
              </a:rPr>
              <a:t>A Robust Marketplace, and</a:t>
            </a:r>
          </a:p>
          <a:p>
            <a:pPr marL="628650" lvl="1" indent="-171450">
              <a:buFont typeface="Arial" panose="020B0604020202020204" pitchFamily="34" charset="0"/>
              <a:buChar char="•"/>
            </a:pPr>
            <a:r>
              <a:rPr lang="en-US" sz="1200" b="0" i="0" kern="1200" dirty="0">
                <a:solidFill>
                  <a:schemeClr val="tx1"/>
                </a:solidFill>
                <a:effectLst/>
                <a:latin typeface="Lato Regular" charset="0"/>
                <a:ea typeface="+mn-ea"/>
                <a:cs typeface="+mn-cs"/>
              </a:rPr>
              <a:t>The Customer’s Way</a:t>
            </a:r>
          </a:p>
          <a:p>
            <a:endParaRPr lang="en-US" dirty="0"/>
          </a:p>
        </p:txBody>
      </p:sp>
      <p:sp>
        <p:nvSpPr>
          <p:cNvPr id="4" name="Slide Number Placeholder 3"/>
          <p:cNvSpPr>
            <a:spLocks noGrp="1"/>
          </p:cNvSpPr>
          <p:nvPr>
            <p:ph type="sldNum" sz="quarter" idx="10"/>
          </p:nvPr>
        </p:nvSpPr>
        <p:spPr/>
        <p:txBody>
          <a:bodyPr/>
          <a:lstStyle/>
          <a:p>
            <a:fld id="{18B1B13E-E819-3443-A749-19E065A9EF19}" type="slidenum">
              <a:rPr lang="en-US" smtClean="0"/>
              <a:pPr/>
              <a:t>8</a:t>
            </a:fld>
            <a:endParaRPr lang="en-US" dirty="0"/>
          </a:p>
        </p:txBody>
      </p:sp>
    </p:spTree>
    <p:extLst>
      <p:ext uri="{BB962C8B-B14F-4D97-AF65-F5344CB8AC3E}">
        <p14:creationId xmlns:p14="http://schemas.microsoft.com/office/powerpoint/2010/main" val="10238045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b="0" i="0" kern="1200" dirty="0">
                <a:solidFill>
                  <a:schemeClr val="tx1"/>
                </a:solidFill>
                <a:effectLst/>
                <a:latin typeface="Lato Regular" charset="0"/>
                <a:ea typeface="+mn-ea"/>
                <a:cs typeface="+mn-cs"/>
              </a:rPr>
              <a:t>Let’s highlight one of these objectives, which is “The Grid as a Platform”</a:t>
            </a:r>
          </a:p>
          <a:p>
            <a:pPr marL="171450" lvl="0" indent="-171450">
              <a:buFont typeface="Arial" panose="020B0604020202020204" pitchFamily="34" charset="0"/>
              <a:buChar char="•"/>
            </a:pPr>
            <a:r>
              <a:rPr lang="en-US" sz="1200" b="0" i="0" kern="1200" dirty="0">
                <a:solidFill>
                  <a:schemeClr val="tx1"/>
                </a:solidFill>
                <a:effectLst/>
                <a:latin typeface="Lato Regular" charset="0"/>
                <a:ea typeface="+mn-ea"/>
                <a:cs typeface="+mn-cs"/>
              </a:rPr>
              <a:t>The Commission believes that the grid should serve as  a secure open access platform – firm in concept and as uniform across our utilities as possible – that allows for varied and constantly evolving applications to seamlessly interface with the grid</a:t>
            </a:r>
          </a:p>
          <a:p>
            <a:pPr marL="171450" lvl="0" indent="-171450">
              <a:buFont typeface="Arial" panose="020B0604020202020204" pitchFamily="34" charset="0"/>
              <a:buChar char="•"/>
            </a:pPr>
            <a:r>
              <a:rPr lang="en-US" sz="1200" b="0" i="0" kern="1200" dirty="0">
                <a:solidFill>
                  <a:schemeClr val="tx1"/>
                </a:solidFill>
                <a:effectLst/>
                <a:latin typeface="Lato Regular" charset="0"/>
                <a:ea typeface="+mn-ea"/>
                <a:cs typeface="+mn-cs"/>
              </a:rPr>
              <a:t>The distribution system platform, we believe, consists of the following elements:</a:t>
            </a:r>
          </a:p>
          <a:p>
            <a:pPr marL="628650" lvl="1" indent="-171450">
              <a:buFont typeface="Arial" panose="020B0604020202020204" pitchFamily="34" charset="0"/>
              <a:buChar char="•"/>
            </a:pPr>
            <a:r>
              <a:rPr lang="en-US" sz="1200" b="0" i="0" kern="1200" dirty="0">
                <a:solidFill>
                  <a:schemeClr val="tx1"/>
                </a:solidFill>
                <a:effectLst/>
                <a:latin typeface="Lato Regular" charset="0"/>
                <a:ea typeface="+mn-ea"/>
                <a:cs typeface="+mn-cs"/>
              </a:rPr>
              <a:t>The cyber-physical grid</a:t>
            </a:r>
          </a:p>
          <a:p>
            <a:pPr marL="628650" lvl="1" indent="-171450">
              <a:buFont typeface="Arial" panose="020B0604020202020204" pitchFamily="34" charset="0"/>
              <a:buChar char="•"/>
            </a:pPr>
            <a:r>
              <a:rPr lang="en-US" sz="1200" b="0" i="0" kern="1200" dirty="0">
                <a:solidFill>
                  <a:schemeClr val="tx1"/>
                </a:solidFill>
                <a:effectLst/>
                <a:latin typeface="Lato Regular" charset="0"/>
                <a:ea typeface="+mn-ea"/>
                <a:cs typeface="+mn-cs"/>
              </a:rPr>
              <a:t>Distribution system planning</a:t>
            </a:r>
          </a:p>
          <a:p>
            <a:pPr marL="628650" lvl="1" indent="-171450">
              <a:buFont typeface="Arial" panose="020B0604020202020204" pitchFamily="34" charset="0"/>
              <a:buChar char="•"/>
            </a:pPr>
            <a:r>
              <a:rPr lang="en-US" sz="1200" b="0" i="0" kern="1200" dirty="0">
                <a:solidFill>
                  <a:schemeClr val="tx1"/>
                </a:solidFill>
                <a:effectLst/>
                <a:latin typeface="Lato Regular" charset="0"/>
                <a:ea typeface="+mn-ea"/>
                <a:cs typeface="+mn-cs"/>
              </a:rPr>
              <a:t>Distribution system operations, and</a:t>
            </a:r>
          </a:p>
          <a:p>
            <a:pPr marL="628650" lvl="1" indent="-171450">
              <a:buFont typeface="Arial" panose="020B0604020202020204" pitchFamily="34" charset="0"/>
              <a:buChar char="•"/>
            </a:pPr>
            <a:r>
              <a:rPr lang="en-US" sz="1200" b="0" i="0" kern="1200" dirty="0">
                <a:solidFill>
                  <a:schemeClr val="tx1"/>
                </a:solidFill>
                <a:effectLst/>
                <a:latin typeface="Lato Regular" charset="0"/>
                <a:ea typeface="+mn-ea"/>
                <a:cs typeface="+mn-cs"/>
              </a:rPr>
              <a:t>Distribution system markets</a:t>
            </a:r>
          </a:p>
          <a:p>
            <a:endParaRPr lang="en-US" dirty="0"/>
          </a:p>
        </p:txBody>
      </p:sp>
      <p:sp>
        <p:nvSpPr>
          <p:cNvPr id="4" name="Slide Number Placeholder 3"/>
          <p:cNvSpPr>
            <a:spLocks noGrp="1"/>
          </p:cNvSpPr>
          <p:nvPr>
            <p:ph type="sldNum" sz="quarter" idx="10"/>
          </p:nvPr>
        </p:nvSpPr>
        <p:spPr/>
        <p:txBody>
          <a:bodyPr/>
          <a:lstStyle/>
          <a:p>
            <a:fld id="{18B1B13E-E819-3443-A749-19E065A9EF19}" type="slidenum">
              <a:rPr lang="en-US" smtClean="0"/>
              <a:pPr/>
              <a:t>9</a:t>
            </a:fld>
            <a:endParaRPr lang="en-US" dirty="0"/>
          </a:p>
        </p:txBody>
      </p:sp>
    </p:spTree>
    <p:extLst>
      <p:ext uri="{BB962C8B-B14F-4D97-AF65-F5344CB8AC3E}">
        <p14:creationId xmlns:p14="http://schemas.microsoft.com/office/powerpoint/2010/main" val="41622374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BB19E607-0A9F-477B-9D38-05B5C557732C}" type="slidenum">
              <a:rPr lang="en-US" smtClean="0"/>
              <a:t>10</a:t>
            </a:fld>
            <a:endParaRPr lang="en-US" dirty="0"/>
          </a:p>
        </p:txBody>
      </p:sp>
    </p:spTree>
    <p:extLst>
      <p:ext uri="{BB962C8B-B14F-4D97-AF65-F5344CB8AC3E}">
        <p14:creationId xmlns:p14="http://schemas.microsoft.com/office/powerpoint/2010/main" val="19443210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923F103-BC34-4FE4-A40E-EDDEECFDA5D0}" type="datetimeFigureOut">
              <a:rPr lang="en-US" smtClean="0"/>
              <a:pPr/>
              <a:t>11/27/2018</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684372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086D93-FCAC-47E0-A2EE-787E62CA814C}" type="datetimeFigureOut">
              <a:rPr lang="en-US" smtClean="0"/>
              <a:t>11/27/2018</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641654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A879A6-0FD0-4734-A311-86BFCA472E6E}" type="datetimeFigureOut">
              <a:rPr lang="en-US" smtClean="0"/>
              <a:t>11/27/2018</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412765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Design 1">
    <p:spTree>
      <p:nvGrpSpPr>
        <p:cNvPr id="1" name=""/>
        <p:cNvGrpSpPr/>
        <p:nvPr/>
      </p:nvGrpSpPr>
      <p:grpSpPr>
        <a:xfrm>
          <a:off x="0" y="0"/>
          <a:ext cx="0" cy="0"/>
          <a:chOff x="0" y="0"/>
          <a:chExt cx="0" cy="0"/>
        </a:xfrm>
      </p:grpSpPr>
      <p:sp>
        <p:nvSpPr>
          <p:cNvPr id="3" name="Picture Placeholder 4"/>
          <p:cNvSpPr>
            <a:spLocks noGrp="1"/>
          </p:cNvSpPr>
          <p:nvPr>
            <p:ph type="pic" sz="quarter" idx="10"/>
          </p:nvPr>
        </p:nvSpPr>
        <p:spPr>
          <a:xfrm>
            <a:off x="0" y="0"/>
            <a:ext cx="12192000" cy="6858000"/>
          </a:xfrm>
          <a:prstGeom prst="rect">
            <a:avLst/>
          </a:prstGeom>
          <a:solidFill>
            <a:schemeClr val="bg1">
              <a:lumMod val="95000"/>
            </a:schemeClr>
          </a:solidFill>
        </p:spPr>
        <p:txBody>
          <a:bodyPr>
            <a:normAutofit/>
          </a:bodyPr>
          <a:lstStyle>
            <a:lvl1pPr marL="0" indent="0">
              <a:buNone/>
              <a:defRPr sz="2000" b="0" i="0">
                <a:latin typeface="Lato Regular" charset="0"/>
              </a:defRPr>
            </a:lvl1pPr>
          </a:lstStyle>
          <a:p>
            <a:endParaRPr lang="en-US" dirty="0"/>
          </a:p>
        </p:txBody>
      </p:sp>
    </p:spTree>
    <p:extLst>
      <p:ext uri="{BB962C8B-B14F-4D97-AF65-F5344CB8AC3E}">
        <p14:creationId xmlns:p14="http://schemas.microsoft.com/office/powerpoint/2010/main" val="28927534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Design 1">
    <p:spTree>
      <p:nvGrpSpPr>
        <p:cNvPr id="1" name=""/>
        <p:cNvGrpSpPr/>
        <p:nvPr/>
      </p:nvGrpSpPr>
      <p:grpSpPr>
        <a:xfrm>
          <a:off x="0" y="0"/>
          <a:ext cx="0" cy="0"/>
          <a:chOff x="0" y="0"/>
          <a:chExt cx="0" cy="0"/>
        </a:xfrm>
      </p:grpSpPr>
      <p:sp>
        <p:nvSpPr>
          <p:cNvPr id="9" name="Picture Placeholder 4"/>
          <p:cNvSpPr>
            <a:spLocks noGrp="1"/>
          </p:cNvSpPr>
          <p:nvPr>
            <p:ph type="pic" sz="quarter" idx="10"/>
          </p:nvPr>
        </p:nvSpPr>
        <p:spPr>
          <a:xfrm>
            <a:off x="1745500" y="2664386"/>
            <a:ext cx="2328672" cy="1746504"/>
          </a:xfrm>
          <a:prstGeom prst="ellipse">
            <a:avLst/>
          </a:prstGeom>
          <a:solidFill>
            <a:schemeClr val="bg1">
              <a:lumMod val="95000"/>
            </a:schemeClr>
          </a:solidFill>
        </p:spPr>
        <p:txBody>
          <a:bodyPr>
            <a:normAutofit/>
          </a:bodyPr>
          <a:lstStyle>
            <a:lvl1pPr marL="0" indent="0">
              <a:buNone/>
              <a:defRPr sz="1400" b="0" i="0">
                <a:latin typeface="Lato Regular" charset="0"/>
              </a:defRPr>
            </a:lvl1pPr>
          </a:lstStyle>
          <a:p>
            <a:endParaRPr lang="en-US" dirty="0"/>
          </a:p>
        </p:txBody>
      </p:sp>
      <p:sp>
        <p:nvSpPr>
          <p:cNvPr id="10" name="Picture Placeholder 4"/>
          <p:cNvSpPr>
            <a:spLocks noGrp="1"/>
          </p:cNvSpPr>
          <p:nvPr>
            <p:ph type="pic" sz="quarter" idx="11"/>
          </p:nvPr>
        </p:nvSpPr>
        <p:spPr>
          <a:xfrm>
            <a:off x="4946277" y="2664386"/>
            <a:ext cx="2328672" cy="1746504"/>
          </a:xfrm>
          <a:prstGeom prst="ellipse">
            <a:avLst/>
          </a:prstGeom>
          <a:solidFill>
            <a:schemeClr val="bg1">
              <a:lumMod val="95000"/>
            </a:schemeClr>
          </a:solidFill>
        </p:spPr>
        <p:txBody>
          <a:bodyPr>
            <a:normAutofit/>
          </a:bodyPr>
          <a:lstStyle>
            <a:lvl1pPr marL="0" indent="0">
              <a:buNone/>
              <a:defRPr sz="1400" b="0" i="0">
                <a:latin typeface="Lato Regular" charset="0"/>
              </a:defRPr>
            </a:lvl1pPr>
          </a:lstStyle>
          <a:p>
            <a:endParaRPr lang="en-US" dirty="0"/>
          </a:p>
        </p:txBody>
      </p:sp>
      <p:sp>
        <p:nvSpPr>
          <p:cNvPr id="11" name="Picture Placeholder 4"/>
          <p:cNvSpPr>
            <a:spLocks noGrp="1"/>
          </p:cNvSpPr>
          <p:nvPr>
            <p:ph type="pic" sz="quarter" idx="12"/>
          </p:nvPr>
        </p:nvSpPr>
        <p:spPr>
          <a:xfrm>
            <a:off x="8147055" y="2664386"/>
            <a:ext cx="2328672" cy="1746504"/>
          </a:xfrm>
          <a:prstGeom prst="ellipse">
            <a:avLst/>
          </a:prstGeom>
          <a:solidFill>
            <a:schemeClr val="bg1">
              <a:lumMod val="95000"/>
            </a:schemeClr>
          </a:solidFill>
        </p:spPr>
        <p:txBody>
          <a:bodyPr>
            <a:normAutofit/>
          </a:bodyPr>
          <a:lstStyle>
            <a:lvl1pPr marL="0" indent="0">
              <a:buNone/>
              <a:defRPr sz="1400" b="0" i="0">
                <a:latin typeface="Lato Regular" charset="0"/>
              </a:defRPr>
            </a:lvl1pPr>
          </a:lstStyle>
          <a:p>
            <a:endParaRPr lang="en-US" dirty="0"/>
          </a:p>
        </p:txBody>
      </p:sp>
    </p:spTree>
    <p:extLst>
      <p:ext uri="{BB962C8B-B14F-4D97-AF65-F5344CB8AC3E}">
        <p14:creationId xmlns:p14="http://schemas.microsoft.com/office/powerpoint/2010/main" val="38183735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Design 1">
    <p:spTree>
      <p:nvGrpSpPr>
        <p:cNvPr id="1" name=""/>
        <p:cNvGrpSpPr/>
        <p:nvPr/>
      </p:nvGrpSpPr>
      <p:grpSpPr>
        <a:xfrm>
          <a:off x="0" y="0"/>
          <a:ext cx="0" cy="0"/>
          <a:chOff x="0" y="0"/>
          <a:chExt cx="0" cy="0"/>
        </a:xfrm>
      </p:grpSpPr>
      <p:sp>
        <p:nvSpPr>
          <p:cNvPr id="3" name="Picture Placeholder 4"/>
          <p:cNvSpPr>
            <a:spLocks noGrp="1"/>
          </p:cNvSpPr>
          <p:nvPr>
            <p:ph type="pic" sz="quarter" idx="10"/>
          </p:nvPr>
        </p:nvSpPr>
        <p:spPr>
          <a:xfrm>
            <a:off x="0" y="0"/>
            <a:ext cx="6096000" cy="6096000"/>
          </a:xfrm>
          <a:prstGeom prst="rect">
            <a:avLst/>
          </a:prstGeom>
          <a:solidFill>
            <a:schemeClr val="bg1">
              <a:lumMod val="95000"/>
            </a:schemeClr>
          </a:solidFill>
        </p:spPr>
        <p:txBody>
          <a:bodyPr>
            <a:normAutofit/>
          </a:bodyPr>
          <a:lstStyle>
            <a:lvl1pPr marL="0" indent="0">
              <a:buNone/>
              <a:defRPr sz="2000" b="0" i="0">
                <a:latin typeface="Lato Regular" charset="0"/>
              </a:defRPr>
            </a:lvl1pPr>
          </a:lstStyle>
          <a:p>
            <a:endParaRPr lang="en-US" dirty="0"/>
          </a:p>
        </p:txBody>
      </p:sp>
    </p:spTree>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Design 1">
    <p:spTree>
      <p:nvGrpSpPr>
        <p:cNvPr id="1" name=""/>
        <p:cNvGrpSpPr/>
        <p:nvPr/>
      </p:nvGrpSpPr>
      <p:grpSpPr>
        <a:xfrm>
          <a:off x="0" y="0"/>
          <a:ext cx="0" cy="0"/>
          <a:chOff x="0" y="0"/>
          <a:chExt cx="0" cy="0"/>
        </a:xfrm>
      </p:grpSpPr>
      <p:sp>
        <p:nvSpPr>
          <p:cNvPr id="3" name="Picture Placeholder 4"/>
          <p:cNvSpPr>
            <a:spLocks noGrp="1"/>
          </p:cNvSpPr>
          <p:nvPr>
            <p:ph type="pic" sz="quarter" idx="10"/>
          </p:nvPr>
        </p:nvSpPr>
        <p:spPr>
          <a:xfrm>
            <a:off x="0" y="3429000"/>
            <a:ext cx="12192000" cy="2667000"/>
          </a:xfrm>
          <a:prstGeom prst="rect">
            <a:avLst/>
          </a:prstGeom>
          <a:solidFill>
            <a:schemeClr val="bg1">
              <a:lumMod val="95000"/>
            </a:schemeClr>
          </a:solidFill>
        </p:spPr>
        <p:txBody>
          <a:bodyPr>
            <a:normAutofit/>
          </a:bodyPr>
          <a:lstStyle>
            <a:lvl1pPr marL="0" indent="0">
              <a:buNone/>
              <a:defRPr sz="2000" b="0" i="0">
                <a:latin typeface="Lato Regular" charset="0"/>
              </a:defRPr>
            </a:lvl1pPr>
          </a:lstStyle>
          <a:p>
            <a:endParaRPr lang="en-US" dirty="0"/>
          </a:p>
        </p:txBody>
      </p:sp>
    </p:spTree>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Design 1">
    <p:spTree>
      <p:nvGrpSpPr>
        <p:cNvPr id="1" name=""/>
        <p:cNvGrpSpPr/>
        <p:nvPr/>
      </p:nvGrpSpPr>
      <p:grpSpPr>
        <a:xfrm>
          <a:off x="0" y="0"/>
          <a:ext cx="0" cy="0"/>
          <a:chOff x="0" y="0"/>
          <a:chExt cx="0" cy="0"/>
        </a:xfrm>
      </p:grpSpPr>
      <p:sp>
        <p:nvSpPr>
          <p:cNvPr id="3" name="Picture Placeholder 4"/>
          <p:cNvSpPr>
            <a:spLocks noGrp="1"/>
          </p:cNvSpPr>
          <p:nvPr>
            <p:ph type="pic" sz="quarter" idx="10"/>
          </p:nvPr>
        </p:nvSpPr>
        <p:spPr>
          <a:xfrm>
            <a:off x="0" y="0"/>
            <a:ext cx="12192000" cy="6858000"/>
          </a:xfrm>
          <a:prstGeom prst="rect">
            <a:avLst/>
          </a:prstGeom>
          <a:solidFill>
            <a:schemeClr val="bg1">
              <a:lumMod val="95000"/>
            </a:schemeClr>
          </a:solidFill>
        </p:spPr>
        <p:txBody>
          <a:bodyPr>
            <a:normAutofit/>
          </a:bodyPr>
          <a:lstStyle>
            <a:lvl1pPr marL="0" indent="0">
              <a:buNone/>
              <a:defRPr sz="2000" b="0" i="0">
                <a:latin typeface="Lato Regular" charset="0"/>
              </a:defRPr>
            </a:lvl1pPr>
          </a:lstStyle>
          <a:p>
            <a:endParaRPr lang="en-US" dirty="0"/>
          </a:p>
        </p:txBody>
      </p:sp>
    </p:spTree>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Design 1">
    <p:spTree>
      <p:nvGrpSpPr>
        <p:cNvPr id="1" name=""/>
        <p:cNvGrpSpPr/>
        <p:nvPr/>
      </p:nvGrpSpPr>
      <p:grpSpPr>
        <a:xfrm>
          <a:off x="0" y="0"/>
          <a:ext cx="0" cy="0"/>
          <a:chOff x="0" y="0"/>
          <a:chExt cx="0" cy="0"/>
        </a:xfrm>
      </p:grpSpPr>
      <p:sp>
        <p:nvSpPr>
          <p:cNvPr id="3" name="Picture Placeholder 4"/>
          <p:cNvSpPr>
            <a:spLocks noGrp="1"/>
          </p:cNvSpPr>
          <p:nvPr>
            <p:ph type="pic" sz="quarter" idx="10"/>
          </p:nvPr>
        </p:nvSpPr>
        <p:spPr>
          <a:xfrm>
            <a:off x="0" y="0"/>
            <a:ext cx="12192000" cy="6858000"/>
          </a:xfrm>
          <a:prstGeom prst="rect">
            <a:avLst/>
          </a:prstGeom>
          <a:solidFill>
            <a:schemeClr val="bg1">
              <a:lumMod val="95000"/>
            </a:schemeClr>
          </a:solidFill>
        </p:spPr>
        <p:txBody>
          <a:bodyPr>
            <a:normAutofit/>
          </a:bodyPr>
          <a:lstStyle>
            <a:lvl1pPr marL="0" indent="0">
              <a:buNone/>
              <a:defRPr sz="2000" b="0" i="0">
                <a:latin typeface="Lato Regular" charset="0"/>
              </a:defRPr>
            </a:lvl1pPr>
          </a:lstStyle>
          <a:p>
            <a:endParaRPr lang="en-US" dirty="0"/>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C9CA7B-DFD4-44B5-8C60-D14B8CD1FB59}" type="datetimeFigureOut">
              <a:rPr lang="en-US" smtClean="0"/>
              <a:t>11/27/2018</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52144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4E6425-0181-43F2-84FC-787E803FD2F8}" type="datetimeFigureOut">
              <a:rPr lang="en-US" smtClean="0"/>
              <a:t>11/27/2018</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21914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BDB8791-F1B0-41E7-B7FD-A781E65C4266}" type="datetimeFigureOut">
              <a:rPr lang="en-US" smtClean="0"/>
              <a:t>11/27/2018</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87451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FDD63B2-E120-4ED8-B27B-C685F510A5FE}" type="datetimeFigureOut">
              <a:rPr lang="en-US" smtClean="0"/>
              <a:t>11/27/2018</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651471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AA18ACC-A947-437B-A130-35BD54FDF1E9}" type="datetimeFigureOut">
              <a:rPr lang="en-US" smtClean="0"/>
              <a:t>11/27/2018</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740538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smtClean="0"/>
              <a:t>11/27/2018</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693137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6E86A4C-8E40-4F87-A4F0-01A0687C5742}" type="datetimeFigureOut">
              <a:rPr lang="en-US" smtClean="0"/>
              <a:t>11/27/2018</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110344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5E72C73-2D91-4E12-BA25-F0AA0C03599B}" type="datetimeFigureOut">
              <a:rPr lang="en-US" smtClean="0"/>
              <a:t>11/27/2018</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60380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E451C3-0FF4-47C4-B829-773ADF60F88C}" type="datetimeFigureOut">
              <a:rPr lang="en-US" smtClean="0"/>
              <a:t>11/27/2018</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
              </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63670533"/>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07" r:id="rId14"/>
    <p:sldLayoutId id="2147483708" r:id="rId15"/>
    <p:sldLayoutId id="2147483709" r:id="rId16"/>
    <p:sldLayoutId id="2147483710"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19.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sz="quarter" idx="10"/>
          </p:nvPr>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p:spPr>
      </p:pic>
      <p:sp>
        <p:nvSpPr>
          <p:cNvPr id="2" name="Rectangle 1"/>
          <p:cNvSpPr/>
          <p:nvPr/>
        </p:nvSpPr>
        <p:spPr>
          <a:xfrm>
            <a:off x="0" y="5947794"/>
            <a:ext cx="12192000" cy="910206"/>
          </a:xfrm>
          <a:prstGeom prst="rect">
            <a:avLst/>
          </a:prstGeom>
          <a:solidFill>
            <a:srgbClr val="76717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p:nvPicPr>
        <p:blipFill rotWithShape="1">
          <a:blip r:embed="rId4" cstate="email">
            <a:extLst>
              <a:ext uri="{28A0092B-C50C-407E-A947-70E740481C1C}">
                <a14:useLocalDpi xmlns:a14="http://schemas.microsoft.com/office/drawing/2010/main"/>
              </a:ext>
            </a:extLst>
          </a:blip>
          <a:srcRect r="-569"/>
          <a:stretch/>
        </p:blipFill>
        <p:spPr>
          <a:xfrm>
            <a:off x="1633951" y="444268"/>
            <a:ext cx="9144000" cy="2122098"/>
          </a:xfrm>
          <a:prstGeom prst="rect">
            <a:avLst/>
          </a:prstGeom>
        </p:spPr>
      </p:pic>
      <p:sp>
        <p:nvSpPr>
          <p:cNvPr id="6" name="TextBox 5"/>
          <p:cNvSpPr txBox="1"/>
          <p:nvPr/>
        </p:nvSpPr>
        <p:spPr>
          <a:xfrm>
            <a:off x="1707276" y="2741418"/>
            <a:ext cx="8997350" cy="584775"/>
          </a:xfrm>
          <a:prstGeom prst="rect">
            <a:avLst/>
          </a:prstGeom>
          <a:noFill/>
        </p:spPr>
        <p:txBody>
          <a:bodyPr wrap="square" rtlCol="0">
            <a:spAutoFit/>
          </a:bodyPr>
          <a:lstStyle/>
          <a:p>
            <a:pPr algn="ctr"/>
            <a:r>
              <a:rPr lang="en-US" sz="3200" b="1" i="1" dirty="0">
                <a:solidFill>
                  <a:schemeClr val="bg1"/>
                </a:solidFill>
                <a:effectLst>
                  <a:outerShdw blurRad="50800" dist="38100" dir="2700000" algn="tl" rotWithShape="0">
                    <a:prstClr val="black">
                      <a:alpha val="40000"/>
                    </a:prstClr>
                  </a:outerShdw>
                </a:effectLst>
                <a:latin typeface="Lato"/>
              </a:rPr>
              <a:t>A Roadmap to Ohio’s Electricity Future</a:t>
            </a:r>
          </a:p>
        </p:txBody>
      </p:sp>
      <p:sp>
        <p:nvSpPr>
          <p:cNvPr id="5" name="TextBox 4"/>
          <p:cNvSpPr txBox="1"/>
          <p:nvPr/>
        </p:nvSpPr>
        <p:spPr>
          <a:xfrm>
            <a:off x="1945193" y="6068364"/>
            <a:ext cx="8997350" cy="584775"/>
          </a:xfrm>
          <a:prstGeom prst="rect">
            <a:avLst/>
          </a:prstGeom>
          <a:noFill/>
        </p:spPr>
        <p:txBody>
          <a:bodyPr wrap="square" rtlCol="0">
            <a:spAutoFit/>
          </a:bodyPr>
          <a:lstStyle/>
          <a:p>
            <a:pPr algn="ctr"/>
            <a:r>
              <a:rPr lang="en-US" sz="3200" b="1" dirty="0">
                <a:solidFill>
                  <a:schemeClr val="bg1"/>
                </a:solidFill>
                <a:effectLst>
                  <a:outerShdw blurRad="50800" dist="38100" dir="2700000" algn="tl" rotWithShape="0">
                    <a:prstClr val="black">
                      <a:alpha val="40000"/>
                    </a:prstClr>
                  </a:outerShdw>
                </a:effectLst>
                <a:latin typeface="Lato"/>
              </a:rPr>
              <a:t>Energy Policy Roundtable November 2018 </a:t>
            </a:r>
          </a:p>
        </p:txBody>
      </p:sp>
    </p:spTree>
    <p:extLst>
      <p:ext uri="{BB962C8B-B14F-4D97-AF65-F5344CB8AC3E}">
        <p14:creationId xmlns:p14="http://schemas.microsoft.com/office/powerpoint/2010/main" val="39850237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0" y="0"/>
            <a:ext cx="12192000" cy="6858000"/>
          </a:xfrm>
          <a:prstGeom prst="rect">
            <a:avLst/>
          </a:prstGeom>
          <a:solidFill>
            <a:schemeClr val="tx1"/>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algn="ctr" defTabSz="685800" fontAlgn="base">
              <a:spcBef>
                <a:spcPct val="0"/>
              </a:spcBef>
              <a:spcAft>
                <a:spcPct val="0"/>
              </a:spcAft>
            </a:pPr>
            <a:endParaRPr lang="en-US" sz="2700" dirty="0">
              <a:solidFill>
                <a:srgbClr val="000000"/>
              </a:solidFill>
              <a:latin typeface="Gill Sans" charset="0"/>
              <a:ea typeface="ヒラギノ角ゴ ProN W3" charset="0"/>
              <a:cs typeface="ヒラギノ角ゴ ProN W3" charset="0"/>
              <a:sym typeface="Gill Sans" charset="0"/>
            </a:endParaRPr>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768125" y="140214"/>
            <a:ext cx="3569959" cy="3569959"/>
          </a:xfrm>
          <a:prstGeom prst="ellipse">
            <a:avLst/>
          </a:prstGeom>
          <a:ln w="57150">
            <a:solidFill>
              <a:schemeClr val="bg1"/>
            </a:solidFill>
          </a:ln>
        </p:spPr>
      </p:pic>
      <p:pic>
        <p:nvPicPr>
          <p:cNvPr id="8" name="Picture 7"/>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106208" y="140214"/>
            <a:ext cx="3429415" cy="3519516"/>
          </a:xfrm>
          <a:prstGeom prst="ellipse">
            <a:avLst/>
          </a:prstGeom>
          <a:ln w="57150">
            <a:solidFill>
              <a:schemeClr val="bg1"/>
            </a:solidFill>
          </a:ln>
        </p:spPr>
      </p:pic>
      <p:pic>
        <p:nvPicPr>
          <p:cNvPr id="20" name="Picture 19"/>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0" y="4924425"/>
            <a:ext cx="12192000" cy="1790699"/>
          </a:xfrm>
          <a:prstGeom prst="rect">
            <a:avLst/>
          </a:prstGeom>
        </p:spPr>
      </p:pic>
      <p:pic>
        <p:nvPicPr>
          <p:cNvPr id="16" name="Picture 15"/>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470702" y="2126808"/>
            <a:ext cx="3383945" cy="3374064"/>
          </a:xfrm>
          <a:prstGeom prst="ellipse">
            <a:avLst/>
          </a:prstGeom>
          <a:ln w="57150">
            <a:solidFill>
              <a:schemeClr val="bg1"/>
            </a:solidFill>
          </a:ln>
        </p:spPr>
      </p:pic>
      <p:sp>
        <p:nvSpPr>
          <p:cNvPr id="22" name="TextBox 21"/>
          <p:cNvSpPr txBox="1"/>
          <p:nvPr/>
        </p:nvSpPr>
        <p:spPr>
          <a:xfrm>
            <a:off x="1745874" y="1509694"/>
            <a:ext cx="3614459" cy="830997"/>
          </a:xfrm>
          <a:prstGeom prst="rect">
            <a:avLst/>
          </a:prstGeom>
          <a:noFill/>
        </p:spPr>
        <p:txBody>
          <a:bodyPr wrap="square" rtlCol="0">
            <a:spAutoFit/>
          </a:bodyPr>
          <a:lstStyle/>
          <a:p>
            <a:pPr algn="ctr"/>
            <a:r>
              <a:rPr lang="en-US" sz="4800" b="1" dirty="0" smtClean="0">
                <a:solidFill>
                  <a:schemeClr val="bg1"/>
                </a:solidFill>
                <a:latin typeface="Lato"/>
              </a:rPr>
              <a:t>Operations</a:t>
            </a:r>
            <a:endParaRPr lang="en-US" sz="4800" b="1" dirty="0">
              <a:solidFill>
                <a:schemeClr val="bg1"/>
              </a:solidFill>
              <a:latin typeface="Lato"/>
            </a:endParaRPr>
          </a:p>
        </p:txBody>
      </p:sp>
      <p:sp>
        <p:nvSpPr>
          <p:cNvPr id="23" name="TextBox 22"/>
          <p:cNvSpPr txBox="1"/>
          <p:nvPr/>
        </p:nvSpPr>
        <p:spPr>
          <a:xfrm>
            <a:off x="4567236" y="3398341"/>
            <a:ext cx="3190875" cy="830997"/>
          </a:xfrm>
          <a:prstGeom prst="rect">
            <a:avLst/>
          </a:prstGeom>
          <a:noFill/>
        </p:spPr>
        <p:txBody>
          <a:bodyPr wrap="square" rtlCol="0">
            <a:spAutoFit/>
          </a:bodyPr>
          <a:lstStyle/>
          <a:p>
            <a:pPr algn="ctr"/>
            <a:r>
              <a:rPr lang="en-US" sz="4800" b="1" dirty="0" smtClean="0">
                <a:solidFill>
                  <a:schemeClr val="bg1"/>
                </a:solidFill>
                <a:latin typeface="Lato"/>
              </a:rPr>
              <a:t>Planning</a:t>
            </a:r>
            <a:endParaRPr lang="en-US" sz="4800" b="1" dirty="0">
              <a:solidFill>
                <a:schemeClr val="bg1"/>
              </a:solidFill>
              <a:latin typeface="Lato"/>
            </a:endParaRPr>
          </a:p>
        </p:txBody>
      </p:sp>
      <p:sp>
        <p:nvSpPr>
          <p:cNvPr id="24" name="TextBox 23"/>
          <p:cNvSpPr txBox="1"/>
          <p:nvPr/>
        </p:nvSpPr>
        <p:spPr>
          <a:xfrm>
            <a:off x="7013685" y="1402753"/>
            <a:ext cx="3614459" cy="830997"/>
          </a:xfrm>
          <a:prstGeom prst="rect">
            <a:avLst/>
          </a:prstGeom>
          <a:noFill/>
        </p:spPr>
        <p:txBody>
          <a:bodyPr wrap="square" rtlCol="0">
            <a:spAutoFit/>
          </a:bodyPr>
          <a:lstStyle/>
          <a:p>
            <a:pPr algn="ctr"/>
            <a:r>
              <a:rPr lang="en-US" sz="4800" b="1" dirty="0" smtClean="0">
                <a:solidFill>
                  <a:schemeClr val="bg1"/>
                </a:solidFill>
                <a:latin typeface="Lato"/>
              </a:rPr>
              <a:t>Markets</a:t>
            </a:r>
            <a:endParaRPr lang="en-US" sz="4800" b="1" dirty="0">
              <a:solidFill>
                <a:schemeClr val="bg1"/>
              </a:solidFill>
              <a:latin typeface="Lato"/>
            </a:endParaRPr>
          </a:p>
        </p:txBody>
      </p:sp>
      <p:sp>
        <p:nvSpPr>
          <p:cNvPr id="25" name="TextBox 24"/>
          <p:cNvSpPr txBox="1"/>
          <p:nvPr/>
        </p:nvSpPr>
        <p:spPr>
          <a:xfrm>
            <a:off x="1960395" y="5563988"/>
            <a:ext cx="8404556" cy="1107996"/>
          </a:xfrm>
          <a:prstGeom prst="rect">
            <a:avLst/>
          </a:prstGeom>
          <a:noFill/>
        </p:spPr>
        <p:txBody>
          <a:bodyPr wrap="square" rtlCol="0">
            <a:spAutoFit/>
          </a:bodyPr>
          <a:lstStyle/>
          <a:p>
            <a:pPr algn="ctr"/>
            <a:r>
              <a:rPr lang="en-US" sz="6600" b="1" dirty="0" smtClean="0">
                <a:solidFill>
                  <a:schemeClr val="bg1"/>
                </a:solidFill>
                <a:latin typeface="Lato"/>
              </a:rPr>
              <a:t>Grid Architecture</a:t>
            </a:r>
            <a:endParaRPr lang="en-US" sz="6600" b="1" dirty="0">
              <a:solidFill>
                <a:schemeClr val="bg1"/>
              </a:solidFill>
              <a:latin typeface="Lato"/>
            </a:endParaRPr>
          </a:p>
        </p:txBody>
      </p:sp>
    </p:spTree>
    <p:extLst>
      <p:ext uri="{BB962C8B-B14F-4D97-AF65-F5344CB8AC3E}">
        <p14:creationId xmlns:p14="http://schemas.microsoft.com/office/powerpoint/2010/main" val="17353265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8853" y="-69363"/>
            <a:ext cx="12290854" cy="6927363"/>
          </a:xfrm>
          <a:prstGeom prst="rect">
            <a:avLst/>
          </a:prstGeom>
        </p:spPr>
      </p:pic>
      <p:sp>
        <p:nvSpPr>
          <p:cNvPr id="5" name="TextBox 4"/>
          <p:cNvSpPr txBox="1"/>
          <p:nvPr/>
        </p:nvSpPr>
        <p:spPr>
          <a:xfrm>
            <a:off x="11578281" y="3830594"/>
            <a:ext cx="137026" cy="1938992"/>
          </a:xfrm>
          <a:prstGeom prst="rect">
            <a:avLst/>
          </a:prstGeom>
          <a:noFill/>
        </p:spPr>
        <p:txBody>
          <a:bodyPr wrap="square" rtlCol="0">
            <a:spAutoFit/>
          </a:bodyPr>
          <a:lstStyle/>
          <a:p>
            <a:pPr lvl="0" algn="r"/>
            <a:endParaRPr lang="en-US" sz="6000" b="1" dirty="0">
              <a:solidFill>
                <a:schemeClr val="bg1"/>
              </a:solidFill>
              <a:latin typeface="Lato"/>
            </a:endParaRPr>
          </a:p>
          <a:p>
            <a:pPr lvl="0" algn="r"/>
            <a:r>
              <a:rPr lang="en-US" sz="6000" b="1" dirty="0">
                <a:solidFill>
                  <a:schemeClr val="bg1"/>
                </a:solidFill>
                <a:latin typeface="Lato"/>
              </a:rPr>
              <a:t> </a:t>
            </a:r>
          </a:p>
        </p:txBody>
      </p:sp>
      <p:sp>
        <p:nvSpPr>
          <p:cNvPr id="6" name="Rectangle 5"/>
          <p:cNvSpPr/>
          <p:nvPr/>
        </p:nvSpPr>
        <p:spPr>
          <a:xfrm>
            <a:off x="-98854" y="1609725"/>
            <a:ext cx="12290855" cy="4876799"/>
          </a:xfrm>
          <a:prstGeom prst="rect">
            <a:avLst/>
          </a:prstGeom>
          <a:solidFill>
            <a:srgbClr val="80808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400050" y="116497"/>
            <a:ext cx="11610975" cy="6278642"/>
          </a:xfrm>
          <a:prstGeom prst="rect">
            <a:avLst/>
          </a:prstGeom>
          <a:noFill/>
        </p:spPr>
        <p:txBody>
          <a:bodyPr wrap="square" rtlCol="0">
            <a:spAutoFit/>
          </a:bodyPr>
          <a:lstStyle/>
          <a:p>
            <a:pPr algn="ctr"/>
            <a:r>
              <a:rPr lang="en-US" sz="4000" b="1" dirty="0">
                <a:solidFill>
                  <a:schemeClr val="bg1"/>
                </a:solidFill>
              </a:rPr>
              <a:t>PowerForward in Action </a:t>
            </a:r>
            <a:endParaRPr lang="en-US" sz="4000" b="1" dirty="0" smtClean="0">
              <a:solidFill>
                <a:schemeClr val="bg1"/>
              </a:solidFill>
            </a:endParaRPr>
          </a:p>
          <a:p>
            <a:pPr algn="ctr"/>
            <a:r>
              <a:rPr lang="en-US" sz="4000" b="1" dirty="0" smtClean="0">
                <a:solidFill>
                  <a:schemeClr val="bg1"/>
                </a:solidFill>
              </a:rPr>
              <a:t>FirstEnergy (FE) </a:t>
            </a:r>
            <a:r>
              <a:rPr lang="en-US" sz="4000" b="1" dirty="0">
                <a:solidFill>
                  <a:schemeClr val="bg1"/>
                </a:solidFill>
              </a:rPr>
              <a:t>Case Study</a:t>
            </a:r>
          </a:p>
          <a:p>
            <a:endParaRPr lang="en-US" sz="2800" b="1" u="sng" dirty="0" smtClean="0">
              <a:solidFill>
                <a:schemeClr val="bg1"/>
              </a:solidFill>
            </a:endParaRPr>
          </a:p>
          <a:p>
            <a:r>
              <a:rPr lang="en-US" sz="2800" b="1" u="sng" dirty="0" smtClean="0">
                <a:solidFill>
                  <a:schemeClr val="bg1"/>
                </a:solidFill>
              </a:rPr>
              <a:t>History</a:t>
            </a:r>
          </a:p>
          <a:p>
            <a:pPr marL="342900" indent="-342900">
              <a:lnSpc>
                <a:spcPct val="150000"/>
              </a:lnSpc>
              <a:buFont typeface="Arial" panose="020B0604020202020204" pitchFamily="34" charset="0"/>
              <a:buChar char="•"/>
            </a:pPr>
            <a:r>
              <a:rPr lang="en-US" sz="2800" dirty="0" smtClean="0">
                <a:solidFill>
                  <a:schemeClr val="bg1"/>
                </a:solidFill>
              </a:rPr>
              <a:t>Feb. 2016	FE </a:t>
            </a:r>
            <a:r>
              <a:rPr lang="en-US" sz="2800" dirty="0">
                <a:solidFill>
                  <a:schemeClr val="bg1"/>
                </a:solidFill>
              </a:rPr>
              <a:t>files $5 </a:t>
            </a:r>
            <a:r>
              <a:rPr lang="en-US" sz="2800" dirty="0" smtClean="0">
                <a:solidFill>
                  <a:schemeClr val="bg1"/>
                </a:solidFill>
              </a:rPr>
              <a:t>billion grid mod application </a:t>
            </a:r>
            <a:endParaRPr lang="en-US" sz="2800" dirty="0">
              <a:solidFill>
                <a:schemeClr val="bg1"/>
              </a:solidFill>
            </a:endParaRPr>
          </a:p>
          <a:p>
            <a:pPr marL="342900" indent="-342900">
              <a:lnSpc>
                <a:spcPct val="150000"/>
              </a:lnSpc>
              <a:buFont typeface="Arial" panose="020B0604020202020204" pitchFamily="34" charset="0"/>
              <a:buChar char="•"/>
            </a:pPr>
            <a:r>
              <a:rPr lang="en-US" sz="2800" dirty="0" smtClean="0">
                <a:solidFill>
                  <a:schemeClr val="bg1"/>
                </a:solidFill>
              </a:rPr>
              <a:t>Oct. 2016	PUCO announces PowerForward grid mod endeavor</a:t>
            </a:r>
          </a:p>
          <a:p>
            <a:pPr marL="342900" indent="-342900">
              <a:buFont typeface="Arial" panose="020B0604020202020204" pitchFamily="34" charset="0"/>
              <a:buChar char="•"/>
            </a:pPr>
            <a:r>
              <a:rPr lang="en-US" sz="2800" dirty="0" smtClean="0">
                <a:solidFill>
                  <a:schemeClr val="bg1"/>
                </a:solidFill>
              </a:rPr>
              <a:t>Dec. 2017	FE pares down filing in </a:t>
            </a:r>
            <a:r>
              <a:rPr lang="en-US" sz="2800" dirty="0">
                <a:solidFill>
                  <a:schemeClr val="bg1"/>
                </a:solidFill>
              </a:rPr>
              <a:t>early 2018, requesting $500 </a:t>
            </a:r>
            <a:r>
              <a:rPr lang="en-US" sz="2800" dirty="0" smtClean="0">
                <a:solidFill>
                  <a:schemeClr val="bg1"/>
                </a:solidFill>
              </a:rPr>
              <a:t>				million to prepare grid </a:t>
            </a:r>
            <a:r>
              <a:rPr lang="en-US" sz="2800" dirty="0">
                <a:solidFill>
                  <a:schemeClr val="bg1"/>
                </a:solidFill>
              </a:rPr>
              <a:t>for PowerForward </a:t>
            </a:r>
            <a:r>
              <a:rPr lang="en-US" sz="2800" dirty="0" smtClean="0">
                <a:solidFill>
                  <a:schemeClr val="bg1"/>
                </a:solidFill>
              </a:rPr>
              <a:t>endeavors </a:t>
            </a:r>
          </a:p>
          <a:p>
            <a:pPr marL="342900" indent="-342900">
              <a:lnSpc>
                <a:spcPct val="150000"/>
              </a:lnSpc>
              <a:buFont typeface="Arial" panose="020B0604020202020204" pitchFamily="34" charset="0"/>
              <a:buChar char="•"/>
            </a:pPr>
            <a:r>
              <a:rPr lang="en-US" sz="2800" dirty="0" smtClean="0">
                <a:solidFill>
                  <a:schemeClr val="bg1"/>
                </a:solidFill>
              </a:rPr>
              <a:t>Aug. 2018	PUCO releases PowerForward Road Map </a:t>
            </a:r>
          </a:p>
          <a:p>
            <a:pPr marL="342900" indent="-342900">
              <a:buFont typeface="Arial" panose="020B0604020202020204" pitchFamily="34" charset="0"/>
              <a:buChar char="•"/>
            </a:pPr>
            <a:r>
              <a:rPr lang="en-US" sz="2800" dirty="0" smtClean="0">
                <a:solidFill>
                  <a:schemeClr val="bg1"/>
                </a:solidFill>
              </a:rPr>
              <a:t>Nov. 2018	PUCO </a:t>
            </a:r>
            <a:r>
              <a:rPr lang="en-US" sz="2800" dirty="0">
                <a:solidFill>
                  <a:schemeClr val="bg1"/>
                </a:solidFill>
              </a:rPr>
              <a:t>Staff, </a:t>
            </a:r>
            <a:r>
              <a:rPr lang="en-US" sz="2800" dirty="0" smtClean="0">
                <a:solidFill>
                  <a:schemeClr val="bg1"/>
                </a:solidFill>
              </a:rPr>
              <a:t>FE </a:t>
            </a:r>
            <a:r>
              <a:rPr lang="en-US" sz="2800" dirty="0">
                <a:solidFill>
                  <a:schemeClr val="bg1"/>
                </a:solidFill>
              </a:rPr>
              <a:t>and other parties enter into Stipulation </a:t>
            </a:r>
            <a:r>
              <a:rPr lang="en-US" sz="2800" dirty="0" smtClean="0">
                <a:solidFill>
                  <a:schemeClr val="bg1"/>
                </a:solidFill>
              </a:rPr>
              <a:t>			allowing for FE grid architecture deployment </a:t>
            </a:r>
            <a:r>
              <a:rPr lang="en-US" sz="2800" dirty="0">
                <a:solidFill>
                  <a:schemeClr val="bg1"/>
                </a:solidFill>
              </a:rPr>
              <a:t>as </a:t>
            </a:r>
            <a:r>
              <a:rPr lang="en-US" sz="2800" dirty="0" smtClean="0">
                <a:solidFill>
                  <a:schemeClr val="bg1"/>
                </a:solidFill>
              </a:rPr>
              <a:t>				articulated </a:t>
            </a:r>
            <a:r>
              <a:rPr lang="en-US" sz="2800" dirty="0">
                <a:solidFill>
                  <a:schemeClr val="bg1"/>
                </a:solidFill>
              </a:rPr>
              <a:t>in </a:t>
            </a:r>
            <a:r>
              <a:rPr lang="en-US" sz="2800" dirty="0" smtClean="0">
                <a:solidFill>
                  <a:schemeClr val="bg1"/>
                </a:solidFill>
              </a:rPr>
              <a:t>PowerForward</a:t>
            </a:r>
            <a:endParaRPr lang="en-US" dirty="0">
              <a:solidFill>
                <a:schemeClr val="bg1"/>
              </a:solidFill>
            </a:endParaRPr>
          </a:p>
        </p:txBody>
      </p:sp>
    </p:spTree>
    <p:extLst>
      <p:ext uri="{BB962C8B-B14F-4D97-AF65-F5344CB8AC3E}">
        <p14:creationId xmlns:p14="http://schemas.microsoft.com/office/powerpoint/2010/main" val="2598494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8854" y="-69363"/>
            <a:ext cx="12290854" cy="6927363"/>
          </a:xfrm>
          <a:prstGeom prst="rect">
            <a:avLst/>
          </a:prstGeom>
        </p:spPr>
      </p:pic>
      <p:sp>
        <p:nvSpPr>
          <p:cNvPr id="5" name="TextBox 4"/>
          <p:cNvSpPr txBox="1"/>
          <p:nvPr/>
        </p:nvSpPr>
        <p:spPr>
          <a:xfrm>
            <a:off x="11578281" y="3830594"/>
            <a:ext cx="137026" cy="1938992"/>
          </a:xfrm>
          <a:prstGeom prst="rect">
            <a:avLst/>
          </a:prstGeom>
          <a:noFill/>
        </p:spPr>
        <p:txBody>
          <a:bodyPr wrap="square" rtlCol="0">
            <a:spAutoFit/>
          </a:bodyPr>
          <a:lstStyle/>
          <a:p>
            <a:pPr lvl="0" algn="r"/>
            <a:endParaRPr lang="en-US" sz="6000" b="1" dirty="0">
              <a:solidFill>
                <a:schemeClr val="bg1"/>
              </a:solidFill>
              <a:latin typeface="Lato"/>
            </a:endParaRPr>
          </a:p>
          <a:p>
            <a:pPr lvl="0" algn="r"/>
            <a:r>
              <a:rPr lang="en-US" sz="6000" b="1" dirty="0">
                <a:solidFill>
                  <a:schemeClr val="bg1"/>
                </a:solidFill>
                <a:latin typeface="Lato"/>
              </a:rPr>
              <a:t> </a:t>
            </a:r>
          </a:p>
        </p:txBody>
      </p:sp>
      <p:sp>
        <p:nvSpPr>
          <p:cNvPr id="6" name="Rectangle 5"/>
          <p:cNvSpPr/>
          <p:nvPr/>
        </p:nvSpPr>
        <p:spPr>
          <a:xfrm>
            <a:off x="-98854" y="1466851"/>
            <a:ext cx="12290855" cy="5019674"/>
          </a:xfrm>
          <a:prstGeom prst="rect">
            <a:avLst/>
          </a:prstGeom>
          <a:solidFill>
            <a:srgbClr val="80808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199698" y="-69363"/>
            <a:ext cx="11378584" cy="7879080"/>
          </a:xfrm>
          <a:prstGeom prst="rect">
            <a:avLst/>
          </a:prstGeom>
          <a:noFill/>
        </p:spPr>
        <p:txBody>
          <a:bodyPr wrap="square" rtlCol="0">
            <a:spAutoFit/>
          </a:bodyPr>
          <a:lstStyle/>
          <a:p>
            <a:pPr algn="ctr"/>
            <a:r>
              <a:rPr lang="en-US" sz="4000" b="1" dirty="0">
                <a:solidFill>
                  <a:schemeClr val="bg1"/>
                </a:solidFill>
              </a:rPr>
              <a:t>PowerForward in Action </a:t>
            </a:r>
            <a:endParaRPr lang="en-US" sz="4000" b="1" dirty="0" smtClean="0">
              <a:solidFill>
                <a:schemeClr val="bg1"/>
              </a:solidFill>
            </a:endParaRPr>
          </a:p>
          <a:p>
            <a:pPr algn="ctr"/>
            <a:r>
              <a:rPr lang="en-US" sz="4000" b="1" dirty="0" smtClean="0">
                <a:solidFill>
                  <a:schemeClr val="bg1"/>
                </a:solidFill>
              </a:rPr>
              <a:t>FirstEnergy (FE) </a:t>
            </a:r>
            <a:r>
              <a:rPr lang="en-US" sz="4000" b="1" dirty="0">
                <a:solidFill>
                  <a:schemeClr val="bg1"/>
                </a:solidFill>
              </a:rPr>
              <a:t>Case Study</a:t>
            </a:r>
          </a:p>
          <a:p>
            <a:endParaRPr lang="en-US" sz="2400" dirty="0">
              <a:solidFill>
                <a:schemeClr val="bg1"/>
              </a:solidFill>
            </a:endParaRPr>
          </a:p>
          <a:p>
            <a:r>
              <a:rPr lang="en-US" sz="3600" b="1" u="sng" dirty="0">
                <a:solidFill>
                  <a:schemeClr val="bg1"/>
                </a:solidFill>
              </a:rPr>
              <a:t>Customer </a:t>
            </a:r>
            <a:r>
              <a:rPr lang="en-US" sz="3600" b="1" u="sng" dirty="0" smtClean="0">
                <a:solidFill>
                  <a:schemeClr val="bg1"/>
                </a:solidFill>
              </a:rPr>
              <a:t>Benefits </a:t>
            </a:r>
            <a:endParaRPr lang="en-US" sz="3600" u="sng" dirty="0" smtClean="0">
              <a:solidFill>
                <a:schemeClr val="bg1"/>
              </a:solidFill>
            </a:endParaRPr>
          </a:p>
          <a:p>
            <a:r>
              <a:rPr lang="en-US" sz="3200" i="1" dirty="0" smtClean="0">
                <a:solidFill>
                  <a:schemeClr val="bg1"/>
                </a:solidFill>
              </a:rPr>
              <a:t>Grid Architecture </a:t>
            </a:r>
            <a:endParaRPr lang="en-US" sz="3200" i="1" dirty="0">
              <a:solidFill>
                <a:schemeClr val="bg1"/>
              </a:solidFill>
            </a:endParaRPr>
          </a:p>
          <a:p>
            <a:pPr marL="800100" lvl="1" indent="-342900">
              <a:buFont typeface="Arial" panose="020B0604020202020204" pitchFamily="34" charset="0"/>
              <a:buChar char="•"/>
            </a:pPr>
            <a:r>
              <a:rPr lang="en-US" sz="3200" dirty="0" smtClean="0">
                <a:solidFill>
                  <a:schemeClr val="bg1"/>
                </a:solidFill>
              </a:rPr>
              <a:t>700, 000 AMI meters</a:t>
            </a:r>
          </a:p>
          <a:p>
            <a:pPr marL="800100" lvl="1" indent="-342900">
              <a:buFont typeface="Arial" panose="020B0604020202020204" pitchFamily="34" charset="0"/>
              <a:buChar char="•"/>
            </a:pPr>
            <a:r>
              <a:rPr lang="en-US" sz="3200" dirty="0" smtClean="0">
                <a:solidFill>
                  <a:schemeClr val="bg1"/>
                </a:solidFill>
              </a:rPr>
              <a:t>Meter Data Management System </a:t>
            </a:r>
          </a:p>
          <a:p>
            <a:pPr marL="800100" lvl="1" indent="-342900">
              <a:buFont typeface="Arial" panose="020B0604020202020204" pitchFamily="34" charset="0"/>
              <a:buChar char="•"/>
            </a:pPr>
            <a:r>
              <a:rPr lang="en-US" sz="3200" dirty="0" smtClean="0">
                <a:solidFill>
                  <a:schemeClr val="bg1"/>
                </a:solidFill>
              </a:rPr>
              <a:t>Distribution Automation – installed on 200 circuits</a:t>
            </a:r>
          </a:p>
          <a:p>
            <a:pPr marL="800100" lvl="1" indent="-342900">
              <a:buFont typeface="Arial" panose="020B0604020202020204" pitchFamily="34" charset="0"/>
              <a:buChar char="•"/>
            </a:pPr>
            <a:r>
              <a:rPr lang="en-US" sz="3200" dirty="0" smtClean="0">
                <a:solidFill>
                  <a:schemeClr val="bg1"/>
                </a:solidFill>
              </a:rPr>
              <a:t>Integrated Volt-VAR Control – installed on 200 circuits</a:t>
            </a:r>
            <a:endParaRPr lang="en-US" sz="3200" i="1" dirty="0" smtClean="0">
              <a:solidFill>
                <a:schemeClr val="bg1"/>
              </a:solidFill>
            </a:endParaRPr>
          </a:p>
          <a:p>
            <a:endParaRPr lang="en-US" sz="3200" i="1" dirty="0" smtClean="0">
              <a:solidFill>
                <a:schemeClr val="bg1"/>
              </a:solidFill>
            </a:endParaRPr>
          </a:p>
          <a:p>
            <a:r>
              <a:rPr lang="en-US" sz="3200" i="1" dirty="0" smtClean="0">
                <a:solidFill>
                  <a:schemeClr val="bg1"/>
                </a:solidFill>
              </a:rPr>
              <a:t>Taxes</a:t>
            </a:r>
          </a:p>
          <a:p>
            <a:pPr marL="800100" lvl="1" indent="-342900">
              <a:buFont typeface="Arial" panose="020B0604020202020204" pitchFamily="34" charset="0"/>
              <a:buChar char="•"/>
            </a:pPr>
            <a:r>
              <a:rPr lang="en-US" sz="3200" dirty="0" smtClean="0">
                <a:solidFill>
                  <a:schemeClr val="bg1"/>
                </a:solidFill>
              </a:rPr>
              <a:t>$900 million to be </a:t>
            </a:r>
            <a:r>
              <a:rPr lang="en-US" sz="3200" u="sng" dirty="0" smtClean="0">
                <a:solidFill>
                  <a:schemeClr val="bg1"/>
                </a:solidFill>
              </a:rPr>
              <a:t>returned</a:t>
            </a:r>
            <a:r>
              <a:rPr lang="en-US" sz="3200" dirty="0" smtClean="0">
                <a:solidFill>
                  <a:schemeClr val="bg1"/>
                </a:solidFill>
              </a:rPr>
              <a:t> to customers. </a:t>
            </a:r>
            <a:endParaRPr lang="en-US" sz="3200" dirty="0">
              <a:solidFill>
                <a:schemeClr val="bg1"/>
              </a:solidFill>
            </a:endParaRPr>
          </a:p>
          <a:p>
            <a:pPr algn="ctr"/>
            <a:endParaRPr lang="en-US" sz="4800" dirty="0">
              <a:solidFill>
                <a:schemeClr val="bg1"/>
              </a:solidFill>
            </a:endParaRPr>
          </a:p>
          <a:p>
            <a:endParaRPr lang="en-US" sz="4800"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14396329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2"/>
            <a:ext cx="12224084" cy="6866023"/>
          </a:xfrm>
          <a:prstGeom prst="rect">
            <a:avLst/>
          </a:prstGeom>
        </p:spPr>
      </p:pic>
      <p:sp>
        <p:nvSpPr>
          <p:cNvPr id="3" name="Rectangle 2"/>
          <p:cNvSpPr/>
          <p:nvPr/>
        </p:nvSpPr>
        <p:spPr>
          <a:xfrm>
            <a:off x="1063350" y="1825617"/>
            <a:ext cx="11160734" cy="3214784"/>
          </a:xfrm>
          <a:prstGeom prst="rect">
            <a:avLst/>
          </a:prstGeom>
          <a:solidFill>
            <a:srgbClr val="80808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1111398" y="2001848"/>
            <a:ext cx="10603909" cy="2862322"/>
          </a:xfrm>
          <a:prstGeom prst="rect">
            <a:avLst/>
          </a:prstGeom>
          <a:noFill/>
        </p:spPr>
        <p:txBody>
          <a:bodyPr wrap="square" rtlCol="0">
            <a:spAutoFit/>
          </a:bodyPr>
          <a:lstStyle/>
          <a:p>
            <a:pPr lvl="0" algn="r"/>
            <a:r>
              <a:rPr lang="en-US" sz="6000" b="1" dirty="0">
                <a:solidFill>
                  <a:schemeClr val="bg1"/>
                </a:solidFill>
                <a:latin typeface="Lato"/>
              </a:rPr>
              <a:t>PowerForward Collaborative</a:t>
            </a:r>
          </a:p>
          <a:p>
            <a:pPr lvl="0" algn="r"/>
            <a:r>
              <a:rPr lang="en-US" sz="6000" b="1" dirty="0">
                <a:solidFill>
                  <a:schemeClr val="bg1"/>
                </a:solidFill>
                <a:latin typeface="Lato"/>
              </a:rPr>
              <a:t>Planning Working Group </a:t>
            </a:r>
          </a:p>
          <a:p>
            <a:pPr lvl="0" algn="r"/>
            <a:r>
              <a:rPr lang="en-US" sz="6000" b="1" dirty="0">
                <a:solidFill>
                  <a:schemeClr val="bg1"/>
                </a:solidFill>
                <a:latin typeface="Lato"/>
              </a:rPr>
              <a:t>Data Working Group</a:t>
            </a:r>
          </a:p>
        </p:txBody>
      </p:sp>
      <p:sp>
        <p:nvSpPr>
          <p:cNvPr id="7" name="TextBox 6"/>
          <p:cNvSpPr txBox="1"/>
          <p:nvPr/>
        </p:nvSpPr>
        <p:spPr>
          <a:xfrm>
            <a:off x="1785244" y="394758"/>
            <a:ext cx="9930063" cy="1200329"/>
          </a:xfrm>
          <a:prstGeom prst="rect">
            <a:avLst/>
          </a:prstGeom>
          <a:noFill/>
        </p:spPr>
        <p:txBody>
          <a:bodyPr wrap="square" rtlCol="0">
            <a:spAutoFit/>
          </a:bodyPr>
          <a:lstStyle/>
          <a:p>
            <a:pPr algn="r"/>
            <a:r>
              <a:rPr lang="en-US" sz="7200" b="1" dirty="0">
                <a:solidFill>
                  <a:schemeClr val="bg1"/>
                </a:solidFill>
                <a:latin typeface="Lato"/>
              </a:rPr>
              <a:t>Next steps</a:t>
            </a:r>
          </a:p>
        </p:txBody>
      </p:sp>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980227" y="5476102"/>
            <a:ext cx="3007817" cy="1503909"/>
          </a:xfrm>
          <a:prstGeom prst="rect">
            <a:avLst/>
          </a:prstGeom>
        </p:spPr>
      </p:pic>
    </p:spTree>
    <p:extLst>
      <p:ext uri="{BB962C8B-B14F-4D97-AF65-F5344CB8AC3E}">
        <p14:creationId xmlns:p14="http://schemas.microsoft.com/office/powerpoint/2010/main" val="36783092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2"/>
            <a:ext cx="12224084" cy="6866023"/>
          </a:xfrm>
          <a:prstGeom prst="rect">
            <a:avLst/>
          </a:prstGeom>
        </p:spPr>
      </p:pic>
      <p:sp>
        <p:nvSpPr>
          <p:cNvPr id="7" name="TextBox 6"/>
          <p:cNvSpPr txBox="1"/>
          <p:nvPr/>
        </p:nvSpPr>
        <p:spPr>
          <a:xfrm>
            <a:off x="7421078" y="760518"/>
            <a:ext cx="4294229"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4800" b="1" noProof="0" dirty="0">
                <a:solidFill>
                  <a:prstClr val="white"/>
                </a:solidFill>
                <a:latin typeface="Lato"/>
              </a:rPr>
              <a:t>Collaborative</a:t>
            </a:r>
          </a:p>
        </p:txBody>
      </p:sp>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980227" y="5476102"/>
            <a:ext cx="3007817" cy="1503909"/>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698416" y="259644"/>
            <a:ext cx="5831274" cy="6434667"/>
          </a:xfrm>
          <a:prstGeom prst="rect">
            <a:avLst/>
          </a:prstGeom>
        </p:spPr>
      </p:pic>
      <p:sp>
        <p:nvSpPr>
          <p:cNvPr id="9" name="TextBox 8"/>
          <p:cNvSpPr txBox="1"/>
          <p:nvPr/>
        </p:nvSpPr>
        <p:spPr>
          <a:xfrm>
            <a:off x="8782756" y="1591516"/>
            <a:ext cx="2932550"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dirty="0">
                <a:ln>
                  <a:noFill/>
                </a:ln>
                <a:solidFill>
                  <a:prstClr val="white"/>
                </a:solidFill>
                <a:effectLst/>
                <a:uLnTx/>
                <a:uFillTx/>
                <a:latin typeface="Lato"/>
              </a:rPr>
              <a:t>Dec.</a:t>
            </a:r>
            <a:r>
              <a:rPr kumimoji="0" lang="en-US" sz="2400" b="1" i="0" u="none" strike="noStrike" kern="1200" cap="none" spc="0" normalizeH="0" dirty="0">
                <a:ln>
                  <a:noFill/>
                </a:ln>
                <a:solidFill>
                  <a:prstClr val="white"/>
                </a:solidFill>
                <a:effectLst/>
                <a:uLnTx/>
                <a:uFillTx/>
                <a:latin typeface="Lato"/>
              </a:rPr>
              <a:t> 6, 2018</a:t>
            </a:r>
            <a:endParaRPr kumimoji="0" lang="en-US" sz="2400" b="1" i="0" u="none" strike="noStrike" kern="1200" cap="none" spc="0" normalizeH="0" baseline="0" dirty="0">
              <a:ln>
                <a:noFill/>
              </a:ln>
              <a:solidFill>
                <a:prstClr val="white"/>
              </a:solidFill>
              <a:effectLst/>
              <a:uLnTx/>
              <a:uFillTx/>
              <a:latin typeface="Lato"/>
            </a:endParaRPr>
          </a:p>
        </p:txBody>
      </p:sp>
    </p:spTree>
    <p:extLst>
      <p:ext uri="{BB962C8B-B14F-4D97-AF65-F5344CB8AC3E}">
        <p14:creationId xmlns:p14="http://schemas.microsoft.com/office/powerpoint/2010/main" val="12509240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9525"/>
            <a:ext cx="12192000" cy="6872894"/>
          </a:xfrm>
          <a:prstGeom prst="rect">
            <a:avLst/>
          </a:prstGeom>
        </p:spPr>
      </p:pic>
      <p:sp>
        <p:nvSpPr>
          <p:cNvPr id="10" name="Rectangle 9"/>
          <p:cNvSpPr/>
          <p:nvPr/>
        </p:nvSpPr>
        <p:spPr>
          <a:xfrm>
            <a:off x="0" y="1762846"/>
            <a:ext cx="12192000" cy="4980853"/>
          </a:xfrm>
          <a:prstGeom prst="rect">
            <a:avLst/>
          </a:prstGeom>
          <a:solidFill>
            <a:srgbClr val="808080">
              <a:alpha val="9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3810" y="771201"/>
            <a:ext cx="4363393" cy="4589341"/>
          </a:xfrm>
          <a:prstGeom prst="rect">
            <a:avLst/>
          </a:prstGeom>
          <a:effectLst/>
        </p:spPr>
      </p:pic>
      <p:sp>
        <p:nvSpPr>
          <p:cNvPr id="9" name="TextBox 8"/>
          <p:cNvSpPr txBox="1"/>
          <p:nvPr/>
        </p:nvSpPr>
        <p:spPr>
          <a:xfrm>
            <a:off x="1130968" y="43691"/>
            <a:ext cx="9930063" cy="769441"/>
          </a:xfrm>
          <a:prstGeom prst="rect">
            <a:avLst/>
          </a:prstGeom>
          <a:noFill/>
        </p:spPr>
        <p:txBody>
          <a:bodyPr wrap="square" rtlCol="0">
            <a:spAutoFit/>
          </a:bodyPr>
          <a:lstStyle/>
          <a:p>
            <a:pPr algn="ctr"/>
            <a:r>
              <a:rPr lang="en-US" sz="4400" b="1" dirty="0" smtClean="0">
                <a:solidFill>
                  <a:schemeClr val="bg1"/>
                </a:solidFill>
                <a:latin typeface="Lato"/>
              </a:rPr>
              <a:t>Stay in touch</a:t>
            </a:r>
            <a:endParaRPr lang="en-US" sz="4400" b="1" dirty="0">
              <a:solidFill>
                <a:schemeClr val="bg1"/>
              </a:solidFill>
              <a:latin typeface="Lato"/>
            </a:endParaRPr>
          </a:p>
        </p:txBody>
      </p:sp>
      <p:pic>
        <p:nvPicPr>
          <p:cNvPr id="2" name="Picture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884072" y="750797"/>
            <a:ext cx="4165520" cy="4677884"/>
          </a:xfrm>
          <a:prstGeom prst="rect">
            <a:avLst/>
          </a:prstGeom>
        </p:spPr>
      </p:pic>
      <p:pic>
        <p:nvPicPr>
          <p:cNvPr id="3" name="Picture 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265949" y="3119359"/>
            <a:ext cx="5668501" cy="3428321"/>
          </a:xfrm>
          <a:prstGeom prst="rect">
            <a:avLst/>
          </a:prstGeom>
        </p:spPr>
      </p:pic>
    </p:spTree>
    <p:extLst>
      <p:ext uri="{BB962C8B-B14F-4D97-AF65-F5344CB8AC3E}">
        <p14:creationId xmlns:p14="http://schemas.microsoft.com/office/powerpoint/2010/main" val="8405208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sz="quarter" idx="10"/>
          </p:nvPr>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p:spPr>
      </p:pic>
      <p:pic>
        <p:nvPicPr>
          <p:cNvPr id="3" name="Picture 2"/>
          <p:cNvPicPr>
            <a:picLocks noChangeAspect="1"/>
          </p:cNvPicPr>
          <p:nvPr/>
        </p:nvPicPr>
        <p:blipFill rotWithShape="1">
          <a:blip r:embed="rId4" cstate="email">
            <a:extLst>
              <a:ext uri="{28A0092B-C50C-407E-A947-70E740481C1C}">
                <a14:useLocalDpi xmlns:a14="http://schemas.microsoft.com/office/drawing/2010/main"/>
              </a:ext>
            </a:extLst>
          </a:blip>
          <a:srcRect r="-569"/>
          <a:stretch/>
        </p:blipFill>
        <p:spPr>
          <a:xfrm>
            <a:off x="1633951" y="444268"/>
            <a:ext cx="9144000" cy="2122098"/>
          </a:xfrm>
          <a:prstGeom prst="rect">
            <a:avLst/>
          </a:prstGeom>
        </p:spPr>
      </p:pic>
      <p:sp>
        <p:nvSpPr>
          <p:cNvPr id="6" name="TextBox 5"/>
          <p:cNvSpPr txBox="1"/>
          <p:nvPr/>
        </p:nvSpPr>
        <p:spPr>
          <a:xfrm>
            <a:off x="1707276" y="2741418"/>
            <a:ext cx="8997350" cy="584775"/>
          </a:xfrm>
          <a:prstGeom prst="rect">
            <a:avLst/>
          </a:prstGeom>
          <a:noFill/>
        </p:spPr>
        <p:txBody>
          <a:bodyPr wrap="square" rtlCol="0">
            <a:spAutoFit/>
          </a:bodyPr>
          <a:lstStyle/>
          <a:p>
            <a:pPr algn="ctr"/>
            <a:r>
              <a:rPr lang="en-US" sz="3200" b="1" i="1" dirty="0">
                <a:solidFill>
                  <a:schemeClr val="bg1"/>
                </a:solidFill>
                <a:effectLst>
                  <a:outerShdw blurRad="50800" dist="38100" dir="2700000" algn="tl" rotWithShape="0">
                    <a:prstClr val="black">
                      <a:alpha val="40000"/>
                    </a:prstClr>
                  </a:outerShdw>
                </a:effectLst>
                <a:latin typeface="Lato"/>
              </a:rPr>
              <a:t>A Roadmap to Ohio’s Electricity Future</a:t>
            </a:r>
          </a:p>
        </p:txBody>
      </p:sp>
    </p:spTree>
    <p:extLst>
      <p:ext uri="{BB962C8B-B14F-4D97-AF65-F5344CB8AC3E}">
        <p14:creationId xmlns:p14="http://schemas.microsoft.com/office/powerpoint/2010/main" val="42188527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0" y="0"/>
            <a:ext cx="12192000" cy="6858000"/>
          </a:xfrm>
          <a:prstGeom prst="rect">
            <a:avLst/>
          </a:prstGeom>
          <a:solidFill>
            <a:schemeClr val="tx1"/>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algn="ctr" defTabSz="685800" fontAlgn="base">
              <a:spcBef>
                <a:spcPct val="0"/>
              </a:spcBef>
              <a:spcAft>
                <a:spcPct val="0"/>
              </a:spcAft>
            </a:pPr>
            <a:endParaRPr lang="en-US" sz="2700" dirty="0">
              <a:solidFill>
                <a:srgbClr val="000000"/>
              </a:solidFill>
              <a:latin typeface="Gill Sans" charset="0"/>
              <a:ea typeface="ヒラギノ角ゴ ProN W3" charset="0"/>
              <a:cs typeface="ヒラギノ角ゴ ProN W3" charset="0"/>
              <a:sym typeface="Gill Sans" charset="0"/>
            </a:endParaRPr>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10400" y="838676"/>
            <a:ext cx="3826582" cy="4952048"/>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52450" y="400050"/>
            <a:ext cx="5599097" cy="5829300"/>
          </a:xfrm>
          <a:prstGeom prst="rect">
            <a:avLst/>
          </a:prstGeom>
        </p:spPr>
      </p:pic>
    </p:spTree>
    <p:extLst>
      <p:ext uri="{BB962C8B-B14F-4D97-AF65-F5344CB8AC3E}">
        <p14:creationId xmlns:p14="http://schemas.microsoft.com/office/powerpoint/2010/main" val="29422398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9526"/>
            <a:ext cx="12192000" cy="6858001"/>
          </a:xfrm>
          <a:prstGeom prst="rect">
            <a:avLst/>
          </a:prstGeom>
        </p:spPr>
      </p:pic>
      <p:sp>
        <p:nvSpPr>
          <p:cNvPr id="2" name="Flowchart: Manual Operation 1"/>
          <p:cNvSpPr/>
          <p:nvPr/>
        </p:nvSpPr>
        <p:spPr>
          <a:xfrm>
            <a:off x="1118437" y="1253154"/>
            <a:ext cx="9572343" cy="1946877"/>
          </a:xfrm>
          <a:prstGeom prst="flowChartManualOperation">
            <a:avLst/>
          </a:prstGeom>
          <a:solidFill>
            <a:srgbClr val="52505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Lato"/>
              </a:rPr>
              <a:t>A Glimpse at the </a:t>
            </a:r>
            <a:r>
              <a:rPr lang="en-US" sz="3200" dirty="0" smtClean="0">
                <a:solidFill>
                  <a:schemeClr val="bg1"/>
                </a:solidFill>
                <a:latin typeface="Lato"/>
              </a:rPr>
              <a:t>Future</a:t>
            </a:r>
          </a:p>
          <a:p>
            <a:pPr algn="ctr"/>
            <a:r>
              <a:rPr lang="en-US" sz="2400" i="1" dirty="0" smtClean="0">
                <a:solidFill>
                  <a:schemeClr val="bg1"/>
                </a:solidFill>
                <a:latin typeface="Lato"/>
              </a:rPr>
              <a:t>April 2017</a:t>
            </a:r>
            <a:endParaRPr lang="en-US" sz="2400" i="1" dirty="0">
              <a:solidFill>
                <a:schemeClr val="bg1"/>
              </a:solidFill>
              <a:latin typeface="Lato"/>
            </a:endParaRPr>
          </a:p>
        </p:txBody>
      </p:sp>
      <p:sp>
        <p:nvSpPr>
          <p:cNvPr id="3" name="Flowchart: Manual Operation 2"/>
          <p:cNvSpPr/>
          <p:nvPr/>
        </p:nvSpPr>
        <p:spPr>
          <a:xfrm>
            <a:off x="3113729" y="3353586"/>
            <a:ext cx="5581760" cy="1610094"/>
          </a:xfrm>
          <a:prstGeom prst="flowChartManualOperation">
            <a:avLst/>
          </a:prstGeom>
          <a:solidFill>
            <a:srgbClr val="700017"/>
          </a:solidFill>
          <a:ln>
            <a:solidFill>
              <a:srgbClr val="70001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dirty="0"/>
              <a:t>Exploring </a:t>
            </a:r>
            <a:r>
              <a:rPr lang="en-US" sz="2667" dirty="0" smtClean="0">
                <a:latin typeface="Lato"/>
              </a:rPr>
              <a:t>Technologies</a:t>
            </a:r>
          </a:p>
          <a:p>
            <a:pPr algn="ctr"/>
            <a:r>
              <a:rPr lang="en-US" i="1" dirty="0" smtClean="0">
                <a:latin typeface="Lato"/>
              </a:rPr>
              <a:t>July 2017</a:t>
            </a:r>
            <a:endParaRPr lang="en-US" i="1" dirty="0">
              <a:latin typeface="Lato"/>
            </a:endParaRPr>
          </a:p>
        </p:txBody>
      </p:sp>
      <p:sp>
        <p:nvSpPr>
          <p:cNvPr id="4" name="Flowchart: Manual Operation 3"/>
          <p:cNvSpPr/>
          <p:nvPr/>
        </p:nvSpPr>
        <p:spPr>
          <a:xfrm>
            <a:off x="4362517" y="5117235"/>
            <a:ext cx="3208664" cy="1550265"/>
          </a:xfrm>
          <a:prstGeom prst="flowChartManualOperation">
            <a:avLst/>
          </a:prstGeom>
          <a:solidFill>
            <a:srgbClr val="525051"/>
          </a:solidFill>
          <a:ln>
            <a:solidFill>
              <a:srgbClr val="525051"/>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133" dirty="0">
                <a:latin typeface="Lato"/>
              </a:rPr>
              <a:t>Ratemaking and </a:t>
            </a:r>
            <a:r>
              <a:rPr lang="en-US" sz="2133" dirty="0" smtClean="0">
                <a:latin typeface="Lato"/>
              </a:rPr>
              <a:t>Regulation</a:t>
            </a:r>
          </a:p>
          <a:p>
            <a:pPr algn="ctr"/>
            <a:r>
              <a:rPr lang="en-US" sz="1400" i="1" dirty="0" smtClean="0">
                <a:latin typeface="Lato"/>
              </a:rPr>
              <a:t>March 2018</a:t>
            </a:r>
            <a:endParaRPr lang="en-US" sz="1400" i="1" dirty="0">
              <a:latin typeface="Lato"/>
            </a:endParaRPr>
          </a:p>
        </p:txBody>
      </p:sp>
      <p:pic>
        <p:nvPicPr>
          <p:cNvPr id="14" name="Picture 1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232720" y="283805"/>
            <a:ext cx="7343775" cy="935184"/>
          </a:xfrm>
          <a:prstGeom prst="rect">
            <a:avLst/>
          </a:prstGeom>
        </p:spPr>
      </p:pic>
    </p:spTree>
    <p:extLst>
      <p:ext uri="{BB962C8B-B14F-4D97-AF65-F5344CB8AC3E}">
        <p14:creationId xmlns:p14="http://schemas.microsoft.com/office/powerpoint/2010/main" val="29358916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7296" y="-40943"/>
            <a:ext cx="12219296" cy="6905767"/>
          </a:xfrm>
          <a:prstGeom prst="rect">
            <a:avLst/>
          </a:prstGeom>
        </p:spPr>
      </p:pic>
      <p:sp>
        <p:nvSpPr>
          <p:cNvPr id="14" name="Rectangle 13"/>
          <p:cNvSpPr/>
          <p:nvPr/>
        </p:nvSpPr>
        <p:spPr>
          <a:xfrm>
            <a:off x="5372938" y="-40943"/>
            <a:ext cx="5952787" cy="5133472"/>
          </a:xfrm>
          <a:prstGeom prst="rect">
            <a:avLst/>
          </a:prstGeom>
          <a:solidFill>
            <a:srgbClr val="80808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6000" b="1" dirty="0">
                <a:solidFill>
                  <a:srgbClr val="FFFFFF"/>
                </a:solidFill>
                <a:latin typeface="Lato"/>
              </a:rPr>
              <a:t>127 speakers provided approximately 100 hours of education.</a:t>
            </a:r>
          </a:p>
          <a:p>
            <a:pPr algn="ctr"/>
            <a:endParaRPr lang="en-US" dirty="0"/>
          </a:p>
        </p:txBody>
      </p:sp>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980227" y="5476102"/>
            <a:ext cx="3007817" cy="1503909"/>
          </a:xfrm>
          <a:prstGeom prst="rect">
            <a:avLst/>
          </a:prstGeom>
        </p:spPr>
      </p:pic>
    </p:spTree>
    <p:extLst>
      <p:ext uri="{BB962C8B-B14F-4D97-AF65-F5344CB8AC3E}">
        <p14:creationId xmlns:p14="http://schemas.microsoft.com/office/powerpoint/2010/main" val="16042726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email">
            <a:extLst>
              <a:ext uri="{28A0092B-C50C-407E-A947-70E740481C1C}">
                <a14:useLocalDpi xmlns:a14="http://schemas.microsoft.com/office/drawing/2010/main"/>
              </a:ext>
            </a:extLst>
          </a:blip>
          <a:srcRect l="-1" r="-75"/>
          <a:stretch/>
        </p:blipFill>
        <p:spPr>
          <a:xfrm>
            <a:off x="0" y="0"/>
            <a:ext cx="12201099" cy="6871648"/>
          </a:xfrm>
          <a:prstGeom prst="rect">
            <a:avLst/>
          </a:prstGeom>
        </p:spPr>
      </p:pic>
      <p:sp>
        <p:nvSpPr>
          <p:cNvPr id="3" name="Rectangle 2"/>
          <p:cNvSpPr/>
          <p:nvPr/>
        </p:nvSpPr>
        <p:spPr>
          <a:xfrm>
            <a:off x="5938243" y="2"/>
            <a:ext cx="5952787" cy="5133472"/>
          </a:xfrm>
          <a:prstGeom prst="rect">
            <a:avLst/>
          </a:prstGeom>
          <a:solidFill>
            <a:srgbClr val="80808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6065403" y="171055"/>
            <a:ext cx="5698466" cy="4708981"/>
          </a:xfrm>
          <a:prstGeom prst="rect">
            <a:avLst/>
          </a:prstGeom>
          <a:noFill/>
        </p:spPr>
        <p:txBody>
          <a:bodyPr wrap="square" rtlCol="0">
            <a:spAutoFit/>
          </a:bodyPr>
          <a:lstStyle/>
          <a:p>
            <a:r>
              <a:rPr lang="en-US" sz="6000" b="1" dirty="0">
                <a:solidFill>
                  <a:schemeClr val="bg1"/>
                </a:solidFill>
                <a:latin typeface="Lato"/>
                <a:cs typeface="Gisha" panose="020B0502040204020203" pitchFamily="34" charset="-79"/>
              </a:rPr>
              <a:t>We’ve created a deep knowledge base through PowerForward.</a:t>
            </a:r>
          </a:p>
        </p:txBody>
      </p:sp>
      <p:pic>
        <p:nvPicPr>
          <p:cNvPr id="10" name="Pictur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980227" y="5476102"/>
            <a:ext cx="3007817" cy="1503909"/>
          </a:xfrm>
          <a:prstGeom prst="rect">
            <a:avLst/>
          </a:prstGeom>
        </p:spPr>
      </p:pic>
    </p:spTree>
    <p:extLst>
      <p:ext uri="{BB962C8B-B14F-4D97-AF65-F5344CB8AC3E}">
        <p14:creationId xmlns:p14="http://schemas.microsoft.com/office/powerpoint/2010/main" val="13483062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6042" y="0"/>
            <a:ext cx="8256275" cy="6858000"/>
          </a:xfrm>
          <a:prstGeom prst="rect">
            <a:avLst/>
          </a:prstGeom>
        </p:spPr>
      </p:pic>
      <p:sp>
        <p:nvSpPr>
          <p:cNvPr id="4" name="Rectangle 3"/>
          <p:cNvSpPr/>
          <p:nvPr/>
        </p:nvSpPr>
        <p:spPr>
          <a:xfrm>
            <a:off x="5454317" y="0"/>
            <a:ext cx="6737684" cy="6858000"/>
          </a:xfrm>
          <a:prstGeom prst="rect">
            <a:avLst/>
          </a:prstGeom>
          <a:solidFill>
            <a:srgbClr val="ACBF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p:nvSpPr>
        <p:spPr>
          <a:xfrm>
            <a:off x="5681868" y="91915"/>
            <a:ext cx="6510133" cy="5632311"/>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5849078" y="645110"/>
            <a:ext cx="6029863" cy="4708981"/>
          </a:xfrm>
          <a:prstGeom prst="rect">
            <a:avLst/>
          </a:prstGeom>
          <a:noFill/>
        </p:spPr>
        <p:txBody>
          <a:bodyPr wrap="square" rtlCol="0">
            <a:spAutoFit/>
          </a:bodyPr>
          <a:lstStyle/>
          <a:p>
            <a:pPr algn="r"/>
            <a:r>
              <a:rPr lang="en-US" sz="6000" b="1" dirty="0">
                <a:solidFill>
                  <a:schemeClr val="tx1">
                    <a:lumMod val="65000"/>
                    <a:lumOff val="35000"/>
                  </a:schemeClr>
                </a:solidFill>
                <a:latin typeface="Lato"/>
                <a:cs typeface="Gisha" panose="020B0502040204020203" pitchFamily="34" charset="-79"/>
              </a:rPr>
              <a:t>The market may change, but our principles and objectives can be relied on.</a:t>
            </a:r>
          </a:p>
        </p:txBody>
      </p:sp>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84183" y="5539159"/>
            <a:ext cx="3007817" cy="1503909"/>
          </a:xfrm>
          <a:prstGeom prst="rect">
            <a:avLst/>
          </a:prstGeom>
        </p:spPr>
      </p:pic>
    </p:spTree>
    <p:extLst>
      <p:ext uri="{BB962C8B-B14F-4D97-AF65-F5344CB8AC3E}">
        <p14:creationId xmlns:p14="http://schemas.microsoft.com/office/powerpoint/2010/main" val="24146709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710991" y="0"/>
            <a:ext cx="6481010" cy="6858000"/>
          </a:xfrm>
          <a:prstGeom prst="rect">
            <a:avLst/>
          </a:prstGeom>
        </p:spPr>
      </p:pic>
      <p:sp>
        <p:nvSpPr>
          <p:cNvPr id="7" name="Rectangle 6"/>
          <p:cNvSpPr/>
          <p:nvPr/>
        </p:nvSpPr>
        <p:spPr>
          <a:xfrm>
            <a:off x="-1" y="0"/>
            <a:ext cx="8552874" cy="6858000"/>
          </a:xfrm>
          <a:prstGeom prst="rect">
            <a:avLst/>
          </a:prstGeom>
          <a:solidFill>
            <a:srgbClr val="ACBF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1" y="1354634"/>
            <a:ext cx="8300720" cy="5109091"/>
          </a:xfrm>
          <a:prstGeom prst="rect">
            <a:avLst/>
          </a:prstGeom>
          <a:solidFill>
            <a:srgbClr val="FFFFFF">
              <a:alpha val="69804"/>
            </a:srgbClr>
          </a:solidFill>
          <a:ln>
            <a:noFill/>
          </a:ln>
        </p:spPr>
        <p:txBody>
          <a:bodyPr wrap="square" rtlCol="0">
            <a:spAutoFit/>
          </a:bodyPr>
          <a:lstStyle/>
          <a:p>
            <a:pPr marL="571500" indent="-571500">
              <a:buFont typeface="Arial" panose="020B0604020202020204" pitchFamily="34" charset="0"/>
              <a:buChar char="•"/>
            </a:pPr>
            <a:r>
              <a:rPr lang="en-US" sz="4400" b="1" dirty="0">
                <a:solidFill>
                  <a:schemeClr val="tx1">
                    <a:lumMod val="65000"/>
                    <a:lumOff val="35000"/>
                  </a:schemeClr>
                </a:solidFill>
                <a:latin typeface="Lato"/>
              </a:rPr>
              <a:t>Do No Harm</a:t>
            </a:r>
          </a:p>
          <a:p>
            <a:pPr marL="571500" indent="-571500">
              <a:buFont typeface="Arial" panose="020B0604020202020204" pitchFamily="34" charset="0"/>
              <a:buChar char="•"/>
            </a:pPr>
            <a:r>
              <a:rPr lang="en-US" sz="4400" b="1" dirty="0">
                <a:solidFill>
                  <a:schemeClr val="tx1">
                    <a:lumMod val="65000"/>
                    <a:lumOff val="35000"/>
                  </a:schemeClr>
                </a:solidFill>
                <a:latin typeface="Lato"/>
              </a:rPr>
              <a:t>Provide Net Value to Customers</a:t>
            </a:r>
          </a:p>
          <a:p>
            <a:pPr marL="571500" indent="-571500">
              <a:buFont typeface="Arial" panose="020B0604020202020204" pitchFamily="34" charset="0"/>
              <a:buChar char="•"/>
            </a:pPr>
            <a:r>
              <a:rPr lang="en-US" sz="4400" b="1" dirty="0">
                <a:solidFill>
                  <a:schemeClr val="tx1">
                    <a:lumMod val="65000"/>
                    <a:lumOff val="35000"/>
                  </a:schemeClr>
                </a:solidFill>
                <a:latin typeface="Lato"/>
              </a:rPr>
              <a:t>Create an Environment that Fosters Innovation</a:t>
            </a:r>
          </a:p>
          <a:p>
            <a:pPr marL="571500" indent="-571500">
              <a:buFont typeface="Arial" panose="020B0604020202020204" pitchFamily="34" charset="0"/>
              <a:buChar char="•"/>
            </a:pPr>
            <a:r>
              <a:rPr lang="en-US" sz="4400" b="1" dirty="0">
                <a:solidFill>
                  <a:schemeClr val="tx1">
                    <a:lumMod val="65000"/>
                    <a:lumOff val="35000"/>
                  </a:schemeClr>
                </a:solidFill>
                <a:latin typeface="Lato"/>
              </a:rPr>
              <a:t>Enhance the Experience for All</a:t>
            </a:r>
          </a:p>
          <a:p>
            <a:endParaRPr lang="en-US" dirty="0"/>
          </a:p>
        </p:txBody>
      </p:sp>
      <p:sp>
        <p:nvSpPr>
          <p:cNvPr id="10" name="TextBox 9"/>
          <p:cNvSpPr txBox="1"/>
          <p:nvPr/>
        </p:nvSpPr>
        <p:spPr>
          <a:xfrm>
            <a:off x="144379" y="77153"/>
            <a:ext cx="9930063" cy="1200329"/>
          </a:xfrm>
          <a:prstGeom prst="rect">
            <a:avLst/>
          </a:prstGeom>
          <a:noFill/>
        </p:spPr>
        <p:txBody>
          <a:bodyPr wrap="square" rtlCol="0">
            <a:spAutoFit/>
          </a:bodyPr>
          <a:lstStyle/>
          <a:p>
            <a:r>
              <a:rPr lang="en-US" sz="7200" b="1" dirty="0">
                <a:solidFill>
                  <a:schemeClr val="bg1"/>
                </a:solidFill>
                <a:latin typeface="Lato"/>
              </a:rPr>
              <a:t>Principles</a:t>
            </a:r>
          </a:p>
        </p:txBody>
      </p:sp>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980227" y="5476102"/>
            <a:ext cx="3007817" cy="1503909"/>
          </a:xfrm>
          <a:prstGeom prst="rect">
            <a:avLst/>
          </a:prstGeom>
        </p:spPr>
      </p:pic>
    </p:spTree>
    <p:extLst>
      <p:ext uri="{BB962C8B-B14F-4D97-AF65-F5344CB8AC3E}">
        <p14:creationId xmlns:p14="http://schemas.microsoft.com/office/powerpoint/2010/main" val="4788416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710991" y="0"/>
            <a:ext cx="6481010" cy="6858000"/>
          </a:xfrm>
          <a:prstGeom prst="rect">
            <a:avLst/>
          </a:prstGeom>
        </p:spPr>
      </p:pic>
      <p:sp>
        <p:nvSpPr>
          <p:cNvPr id="7" name="Rectangle 6"/>
          <p:cNvSpPr/>
          <p:nvPr/>
        </p:nvSpPr>
        <p:spPr>
          <a:xfrm>
            <a:off x="-1" y="0"/>
            <a:ext cx="6945745" cy="6858000"/>
          </a:xfrm>
          <a:prstGeom prst="rect">
            <a:avLst/>
          </a:prstGeom>
          <a:solidFill>
            <a:srgbClr val="ACBF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0" y="1513195"/>
            <a:ext cx="6737684" cy="3077766"/>
          </a:xfrm>
          <a:prstGeom prst="rect">
            <a:avLst/>
          </a:prstGeom>
          <a:solidFill>
            <a:srgbClr val="FFFFFF">
              <a:alpha val="69804"/>
            </a:srgbClr>
          </a:solidFill>
          <a:ln>
            <a:noFill/>
          </a:ln>
        </p:spPr>
        <p:txBody>
          <a:bodyPr wrap="square" rtlCol="0">
            <a:spAutoFit/>
          </a:bodyPr>
          <a:lstStyle/>
          <a:p>
            <a:pPr marL="571500" indent="-571500">
              <a:buFont typeface="Arial" panose="020B0604020202020204" pitchFamily="34" charset="0"/>
              <a:buChar char="•"/>
            </a:pPr>
            <a:r>
              <a:rPr lang="en-US" sz="4400" b="1" dirty="0">
                <a:solidFill>
                  <a:schemeClr val="tx1">
                    <a:lumMod val="65000"/>
                    <a:lumOff val="35000"/>
                  </a:schemeClr>
                </a:solidFill>
                <a:latin typeface="Lato"/>
              </a:rPr>
              <a:t>A Strong Grid</a:t>
            </a:r>
          </a:p>
          <a:p>
            <a:pPr marL="571500" indent="-571500">
              <a:buFont typeface="Arial" panose="020B0604020202020204" pitchFamily="34" charset="0"/>
              <a:buChar char="•"/>
            </a:pPr>
            <a:r>
              <a:rPr lang="en-US" sz="4400" b="1" dirty="0">
                <a:solidFill>
                  <a:schemeClr val="tx1">
                    <a:lumMod val="65000"/>
                    <a:lumOff val="35000"/>
                  </a:schemeClr>
                </a:solidFill>
                <a:latin typeface="Lato"/>
              </a:rPr>
              <a:t>The Grid as a Platform</a:t>
            </a:r>
          </a:p>
          <a:p>
            <a:pPr marL="571500" indent="-571500">
              <a:buFont typeface="Arial" panose="020B0604020202020204" pitchFamily="34" charset="0"/>
              <a:buChar char="•"/>
            </a:pPr>
            <a:r>
              <a:rPr lang="en-US" sz="4400" b="1" dirty="0">
                <a:solidFill>
                  <a:schemeClr val="tx1">
                    <a:lumMod val="65000"/>
                    <a:lumOff val="35000"/>
                  </a:schemeClr>
                </a:solidFill>
                <a:latin typeface="Lato"/>
              </a:rPr>
              <a:t>A Robust Marketplace</a:t>
            </a:r>
          </a:p>
          <a:p>
            <a:pPr marL="571500" indent="-571500">
              <a:buFont typeface="Arial" panose="020B0604020202020204" pitchFamily="34" charset="0"/>
              <a:buChar char="•"/>
            </a:pPr>
            <a:r>
              <a:rPr lang="en-US" sz="4400" b="1" dirty="0">
                <a:solidFill>
                  <a:schemeClr val="tx1">
                    <a:lumMod val="65000"/>
                    <a:lumOff val="35000"/>
                  </a:schemeClr>
                </a:solidFill>
                <a:latin typeface="Lato"/>
              </a:rPr>
              <a:t>The Customer’s Way</a:t>
            </a:r>
          </a:p>
          <a:p>
            <a:endParaRPr lang="en-US" dirty="0"/>
          </a:p>
        </p:txBody>
      </p:sp>
      <p:sp>
        <p:nvSpPr>
          <p:cNvPr id="8" name="TextBox 7"/>
          <p:cNvSpPr txBox="1"/>
          <p:nvPr/>
        </p:nvSpPr>
        <p:spPr>
          <a:xfrm>
            <a:off x="144379" y="77153"/>
            <a:ext cx="9930063" cy="1200329"/>
          </a:xfrm>
          <a:prstGeom prst="rect">
            <a:avLst/>
          </a:prstGeom>
          <a:noFill/>
        </p:spPr>
        <p:txBody>
          <a:bodyPr wrap="square" rtlCol="0">
            <a:spAutoFit/>
          </a:bodyPr>
          <a:lstStyle/>
          <a:p>
            <a:r>
              <a:rPr lang="en-US" sz="7200" b="1" dirty="0">
                <a:solidFill>
                  <a:schemeClr val="bg1"/>
                </a:solidFill>
                <a:latin typeface="Lato"/>
              </a:rPr>
              <a:t>Objectives</a:t>
            </a:r>
          </a:p>
        </p:txBody>
      </p:sp>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980227" y="5476102"/>
            <a:ext cx="3007817" cy="1503909"/>
          </a:xfrm>
          <a:prstGeom prst="rect">
            <a:avLst/>
          </a:prstGeom>
        </p:spPr>
      </p:pic>
    </p:spTree>
    <p:extLst>
      <p:ext uri="{BB962C8B-B14F-4D97-AF65-F5344CB8AC3E}">
        <p14:creationId xmlns:p14="http://schemas.microsoft.com/office/powerpoint/2010/main" val="7119718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0"/>
            <a:ext cx="12192000" cy="6919415"/>
          </a:xfrm>
          <a:prstGeom prst="rect">
            <a:avLst/>
          </a:prstGeom>
        </p:spPr>
      </p:pic>
      <p:sp>
        <p:nvSpPr>
          <p:cNvPr id="3" name="TextBox 2"/>
          <p:cNvSpPr txBox="1"/>
          <p:nvPr/>
        </p:nvSpPr>
        <p:spPr>
          <a:xfrm>
            <a:off x="0" y="2374232"/>
            <a:ext cx="12206274" cy="1569660"/>
          </a:xfrm>
          <a:prstGeom prst="rect">
            <a:avLst/>
          </a:prstGeom>
          <a:solidFill>
            <a:srgbClr val="FFFFFF">
              <a:alpha val="80000"/>
            </a:srgbClr>
          </a:solidFill>
        </p:spPr>
        <p:txBody>
          <a:bodyPr wrap="square" rtlCol="0">
            <a:spAutoFit/>
          </a:bodyPr>
          <a:lstStyle/>
          <a:p>
            <a:pPr algn="ctr"/>
            <a:r>
              <a:rPr lang="en-US" sz="9600" b="1" dirty="0">
                <a:solidFill>
                  <a:schemeClr val="tx1">
                    <a:lumMod val="65000"/>
                    <a:lumOff val="35000"/>
                  </a:schemeClr>
                </a:solidFill>
                <a:latin typeface="Lato"/>
              </a:rPr>
              <a:t>Grid as a Platform</a:t>
            </a:r>
          </a:p>
        </p:txBody>
      </p:sp>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980227" y="5476102"/>
            <a:ext cx="3007817" cy="1503909"/>
          </a:xfrm>
          <a:prstGeom prst="rect">
            <a:avLst/>
          </a:prstGeom>
        </p:spPr>
      </p:pic>
    </p:spTree>
    <p:extLst>
      <p:ext uri="{BB962C8B-B14F-4D97-AF65-F5344CB8AC3E}">
        <p14:creationId xmlns:p14="http://schemas.microsoft.com/office/powerpoint/2010/main" val="4015239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3089</TotalTime>
  <Words>663</Words>
  <Application>Microsoft Office PowerPoint</Application>
  <PresentationFormat>Widescreen</PresentationFormat>
  <Paragraphs>108</Paragraphs>
  <Slides>16</Slides>
  <Notes>15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Gill Sans</vt:lpstr>
      <vt:lpstr>Gisha</vt:lpstr>
      <vt:lpstr>Lato</vt:lpstr>
      <vt:lpstr>Lato Regular</vt:lpstr>
      <vt:lpstr>ヒラギノ角ゴ ProN W3</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Microsoft Office User</dc:creator>
  <cp:keywords/>
  <dc:description/>
  <cp:lastModifiedBy>Norris, Kimberly</cp:lastModifiedBy>
  <cp:revision>416</cp:revision>
  <dcterms:created xsi:type="dcterms:W3CDTF">2017-07-05T22:11:43Z</dcterms:created>
  <dcterms:modified xsi:type="dcterms:W3CDTF">2018-11-27T21:09:17Z</dcterms:modified>
  <cp:category/>
</cp:coreProperties>
</file>